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4" r:id="rId4"/>
    <p:sldId id="268" r:id="rId5"/>
    <p:sldId id="267" r:id="rId6"/>
    <p:sldId id="266" r:id="rId7"/>
    <p:sldId id="265" r:id="rId8"/>
    <p:sldId id="258" r:id="rId9"/>
    <p:sldId id="269" r:id="rId10"/>
    <p:sldId id="272" r:id="rId11"/>
    <p:sldId id="271" r:id="rId12"/>
    <p:sldId id="262" r:id="rId13"/>
    <p:sldId id="279" r:id="rId14"/>
    <p:sldId id="280" r:id="rId15"/>
    <p:sldId id="277" r:id="rId16"/>
    <p:sldId id="270" r:id="rId17"/>
    <p:sldId id="278" r:id="rId18"/>
    <p:sldId id="276" r:id="rId19"/>
    <p:sldId id="275" r:id="rId20"/>
    <p:sldId id="273" r:id="rId21"/>
    <p:sldId id="274" r:id="rId22"/>
    <p:sldId id="259" r:id="rId23"/>
    <p:sldId id="281" r:id="rId24"/>
    <p:sldId id="282" r:id="rId25"/>
    <p:sldId id="260" r:id="rId26"/>
    <p:sldId id="283" r:id="rId27"/>
    <p:sldId id="284" r:id="rId28"/>
    <p:sldId id="261" r:id="rId29"/>
    <p:sldId id="285" r:id="rId30"/>
    <p:sldId id="286" r:id="rId31"/>
    <p:sldId id="287" r:id="rId32"/>
    <p:sldId id="263" r:id="rId33"/>
    <p:sldId id="290" r:id="rId34"/>
    <p:sldId id="289" r:id="rId35"/>
    <p:sldId id="288" r:id="rId36"/>
    <p:sldId id="291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292" r:id="rId46"/>
  </p:sldIdLst>
  <p:sldSz cx="9144000" cy="5143500" type="screen16x9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60"/>
  </p:normalViewPr>
  <p:slideViewPr>
    <p:cSldViewPr>
      <p:cViewPr>
        <p:scale>
          <a:sx n="110" d="100"/>
          <a:sy n="110" d="100"/>
        </p:scale>
        <p:origin x="-1008" y="-6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BED8-8A80-43D2-B2D7-97353FFB91FC}" type="datetimeFigureOut">
              <a:rPr lang="pl-PL" smtClean="0"/>
              <a:t>2019-10-04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A7604-3A19-4A37-959F-0FFEC0DF0D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081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BED8-8A80-43D2-B2D7-97353FFB91FC}" type="datetimeFigureOut">
              <a:rPr lang="pl-PL" smtClean="0"/>
              <a:t>2019-10-04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A7604-3A19-4A37-959F-0FFEC0DF0D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794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BED8-8A80-43D2-B2D7-97353FFB91FC}" type="datetimeFigureOut">
              <a:rPr lang="pl-PL" smtClean="0"/>
              <a:t>2019-10-04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A7604-3A19-4A37-959F-0FFEC0DF0D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289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BED8-8A80-43D2-B2D7-97353FFB91FC}" type="datetimeFigureOut">
              <a:rPr lang="pl-PL" smtClean="0"/>
              <a:t>2019-10-04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A7604-3A19-4A37-959F-0FFEC0DF0D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099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BED8-8A80-43D2-B2D7-97353FFB91FC}" type="datetimeFigureOut">
              <a:rPr lang="pl-PL" smtClean="0"/>
              <a:t>2019-10-04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A7604-3A19-4A37-959F-0FFEC0DF0D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459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BED8-8A80-43D2-B2D7-97353FFB91FC}" type="datetimeFigureOut">
              <a:rPr lang="pl-PL" smtClean="0"/>
              <a:t>2019-10-04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A7604-3A19-4A37-959F-0FFEC0DF0D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064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BED8-8A80-43D2-B2D7-97353FFB91FC}" type="datetimeFigureOut">
              <a:rPr lang="pl-PL" smtClean="0"/>
              <a:t>2019-10-04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A7604-3A19-4A37-959F-0FFEC0DF0D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435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BED8-8A80-43D2-B2D7-97353FFB91FC}" type="datetimeFigureOut">
              <a:rPr lang="pl-PL" smtClean="0"/>
              <a:t>2019-10-04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A7604-3A19-4A37-959F-0FFEC0DF0D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969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BED8-8A80-43D2-B2D7-97353FFB91FC}" type="datetimeFigureOut">
              <a:rPr lang="pl-PL" smtClean="0"/>
              <a:t>2019-10-04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A7604-3A19-4A37-959F-0FFEC0DF0D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831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BED8-8A80-43D2-B2D7-97353FFB91FC}" type="datetimeFigureOut">
              <a:rPr lang="pl-PL" smtClean="0"/>
              <a:t>2019-10-04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A7604-3A19-4A37-959F-0FFEC0DF0D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3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BED8-8A80-43D2-B2D7-97353FFB91FC}" type="datetimeFigureOut">
              <a:rPr lang="pl-PL" smtClean="0"/>
              <a:t>2019-10-04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A7604-3A19-4A37-959F-0FFEC0DF0D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777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4BED8-8A80-43D2-B2D7-97353FFB91FC}" type="datetimeFigureOut">
              <a:rPr lang="pl-PL" smtClean="0"/>
              <a:t>2019-10-04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A7604-3A19-4A37-959F-0FFEC0DF0D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7353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2.xml"/><Relationship Id="rId7" Type="http://schemas.openxmlformats.org/officeDocument/2006/relationships/slide" Target="slide2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slide" Target="slide12.xml"/><Relationship Id="rId4" Type="http://schemas.openxmlformats.org/officeDocument/2006/relationships/slide" Target="slide8.xml"/><Relationship Id="rId9" Type="http://schemas.openxmlformats.org/officeDocument/2006/relationships/slide" Target="slide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13.xml"/><Relationship Id="rId7" Type="http://schemas.openxmlformats.org/officeDocument/2006/relationships/slide" Target="slide17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slide" Target="slide21.xml"/><Relationship Id="rId5" Type="http://schemas.openxmlformats.org/officeDocument/2006/relationships/slide" Target="slide15.xml"/><Relationship Id="rId10" Type="http://schemas.openxmlformats.org/officeDocument/2006/relationships/slide" Target="slide20.xml"/><Relationship Id="rId4" Type="http://schemas.openxmlformats.org/officeDocument/2006/relationships/slide" Target="slide14.xml"/><Relationship Id="rId9" Type="http://schemas.openxmlformats.org/officeDocument/2006/relationships/slide" Target="slide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7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1.xml"/><Relationship Id="rId4" Type="http://schemas.openxmlformats.org/officeDocument/2006/relationships/slide" Target="slide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5" Type="http://schemas.openxmlformats.org/officeDocument/2006/relationships/slide" Target="slide35.xml"/><Relationship Id="rId4" Type="http://schemas.openxmlformats.org/officeDocument/2006/relationships/slide" Target="slide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slide" Target="slide38.xml"/><Relationship Id="rId7" Type="http://schemas.openxmlformats.org/officeDocument/2006/relationships/slide" Target="slide4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slide" Target="slide41.xml"/><Relationship Id="rId5" Type="http://schemas.openxmlformats.org/officeDocument/2006/relationships/slide" Target="slide40.xml"/><Relationship Id="rId4" Type="http://schemas.openxmlformats.org/officeDocument/2006/relationships/slide" Target="slide39.xml"/><Relationship Id="rId9" Type="http://schemas.openxmlformats.org/officeDocument/2006/relationships/slide" Target="slide4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-9818"/>
            <a:ext cx="9289032" cy="6966774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0" y="0"/>
            <a:ext cx="9180512" cy="2211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0" y="2123484"/>
            <a:ext cx="2843808" cy="3688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/>
          <p:cNvSpPr/>
          <p:nvPr/>
        </p:nvSpPr>
        <p:spPr>
          <a:xfrm>
            <a:off x="6335960" y="2143084"/>
            <a:ext cx="2843808" cy="3688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305780" y="2211710"/>
            <a:ext cx="22322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cap="small" dirty="0">
                <a:hlinkClick r:id="rId3" action="ppaction://hlinksldjump"/>
              </a:rPr>
              <a:t>Dwory</a:t>
            </a:r>
            <a:endParaRPr lang="pl-PL" sz="2000" cap="small" dirty="0"/>
          </a:p>
          <a:p>
            <a:pPr algn="ctr"/>
            <a:endParaRPr lang="pl-PL" sz="2000" cap="small" dirty="0"/>
          </a:p>
          <a:p>
            <a:pPr algn="ctr"/>
            <a:r>
              <a:rPr lang="pl-PL" sz="2000" cap="small" dirty="0">
                <a:hlinkClick r:id="rId4" action="ppaction://hlinksldjump"/>
              </a:rPr>
              <a:t>Świątynie</a:t>
            </a:r>
            <a:endParaRPr lang="pl-PL" sz="2000" cap="small" dirty="0"/>
          </a:p>
          <a:p>
            <a:pPr algn="ctr"/>
            <a:endParaRPr lang="pl-PL" sz="2000" cap="small" dirty="0"/>
          </a:p>
          <a:p>
            <a:pPr algn="ctr"/>
            <a:r>
              <a:rPr lang="pl-PL" sz="2000" cap="small" dirty="0">
                <a:hlinkClick r:id="rId5" action="ppaction://hlinksldjump"/>
              </a:rPr>
              <a:t>Kapliczki</a:t>
            </a:r>
            <a:endParaRPr lang="pl-PL" sz="2000" cap="small" dirty="0"/>
          </a:p>
          <a:p>
            <a:pPr algn="ctr"/>
            <a:endParaRPr lang="pl-PL" sz="2000" cap="small" dirty="0"/>
          </a:p>
          <a:p>
            <a:pPr algn="ctr"/>
            <a:r>
              <a:rPr lang="pl-PL" sz="2000" cap="small" dirty="0">
                <a:hlinkClick r:id="rId6" action="ppaction://hlinksldjump"/>
              </a:rPr>
              <a:t>Cmentarze</a:t>
            </a:r>
            <a:endParaRPr lang="pl-PL" sz="2000" cap="small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6641740" y="2211710"/>
            <a:ext cx="22322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cap="small" dirty="0" smtClean="0">
                <a:hlinkClick r:id="rId7" action="ppaction://hlinksldjump"/>
              </a:rPr>
              <a:t>Zabytki </a:t>
            </a:r>
            <a:r>
              <a:rPr lang="pl-PL" sz="2000" cap="small" dirty="0">
                <a:hlinkClick r:id="rId7" action="ppaction://hlinksldjump"/>
              </a:rPr>
              <a:t>archeologiczne</a:t>
            </a:r>
            <a:endParaRPr lang="pl-PL" sz="2000" cap="small" dirty="0"/>
          </a:p>
          <a:p>
            <a:pPr algn="ctr"/>
            <a:endParaRPr lang="pl-PL" sz="2000" cap="small" dirty="0"/>
          </a:p>
          <a:p>
            <a:pPr algn="ctr"/>
            <a:r>
              <a:rPr lang="pl-PL" sz="2000" cap="small" dirty="0">
                <a:hlinkClick r:id="rId8" action="ppaction://hlinksldjump"/>
              </a:rPr>
              <a:t>Ciekawe </a:t>
            </a:r>
            <a:r>
              <a:rPr lang="pl-PL" sz="2000" cap="small" dirty="0" smtClean="0">
                <a:hlinkClick r:id="rId8" action="ppaction://hlinksldjump"/>
              </a:rPr>
              <a:t>miejsca</a:t>
            </a:r>
            <a:endParaRPr lang="pl-PL" sz="2000" cap="small" dirty="0" smtClean="0"/>
          </a:p>
          <a:p>
            <a:pPr algn="ctr"/>
            <a:endParaRPr lang="pl-PL" sz="2000" cap="small" dirty="0"/>
          </a:p>
          <a:p>
            <a:pPr algn="ctr"/>
            <a:r>
              <a:rPr lang="pl-PL" sz="2000" cap="small" dirty="0">
                <a:hlinkClick r:id="rId9" action="ppaction://hlinksldjump"/>
              </a:rPr>
              <a:t>Szlaki turystyczne</a:t>
            </a:r>
            <a:endParaRPr lang="pl-PL" sz="2000" cap="small" dirty="0"/>
          </a:p>
          <a:p>
            <a:pPr algn="ctr"/>
            <a:endParaRPr lang="pl-PL" sz="2000" cap="small" dirty="0"/>
          </a:p>
          <a:p>
            <a:pPr algn="ctr"/>
            <a:endParaRPr lang="pl-PL" sz="2000" cap="small" dirty="0"/>
          </a:p>
        </p:txBody>
      </p:sp>
    </p:spTree>
    <p:extLst>
      <p:ext uri="{BB962C8B-B14F-4D97-AF65-F5344CB8AC3E}">
        <p14:creationId xmlns:p14="http://schemas.microsoft.com/office/powerpoint/2010/main" val="228846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" y="-760933"/>
            <a:ext cx="9144000" cy="6856667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305272" y="123478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Kościół p.w. Niepokalanego Poczęcia NMP w Tryczówce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07504" y="1419622"/>
            <a:ext cx="3960440" cy="2677656"/>
          </a:xfrm>
          <a:prstGeom prst="rect">
            <a:avLst/>
          </a:prstGeom>
          <a:solidFill>
            <a:schemeClr val="tx2">
              <a:lumMod val="60000"/>
              <a:lumOff val="40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400" cap="small" dirty="0">
                <a:latin typeface="Century Gothic" panose="020B0502020202020204" pitchFamily="34" charset="0"/>
              </a:rPr>
              <a:t>Zaprojektował go </a:t>
            </a:r>
            <a:r>
              <a:rPr lang="pl-PL" sz="1400" b="1" cap="small" dirty="0">
                <a:latin typeface="Century Gothic" panose="020B0502020202020204" pitchFamily="34" charset="0"/>
              </a:rPr>
              <a:t>w 1929 roku warszawski architekt Leonard Kario</a:t>
            </a:r>
            <a:r>
              <a:rPr lang="pl-PL" sz="1400" cap="small" dirty="0">
                <a:latin typeface="Century Gothic" panose="020B0502020202020204" pitchFamily="34" charset="0"/>
              </a:rPr>
              <a:t>, znany m.in. z realizacji podwarszawskich willi. Budowę zainicjował ówczesny proboszcz, ks. Alfons Borowski, a </a:t>
            </a:r>
            <a:r>
              <a:rPr lang="pl-PL" sz="1400" b="1" cap="small" dirty="0">
                <a:latin typeface="Century Gothic" panose="020B0502020202020204" pitchFamily="34" charset="0"/>
              </a:rPr>
              <a:t>sfinansowali parafianie</a:t>
            </a:r>
            <a:r>
              <a:rPr lang="pl-PL" sz="1400" cap="small" dirty="0">
                <a:latin typeface="Century Gothic" panose="020B0502020202020204" pitchFamily="34" charset="0"/>
              </a:rPr>
              <a:t>. Kościół poświęcono 6 lipca 1930 roku, a konsekrował go 18 października 1931 roku abp Romuald Jałbrzykowski. W czasie II wojny światowej świątynia była </a:t>
            </a:r>
            <a:r>
              <a:rPr lang="pl-PL" sz="1400" b="1" cap="small" dirty="0">
                <a:latin typeface="Century Gothic" panose="020B0502020202020204" pitchFamily="34" charset="0"/>
              </a:rPr>
              <a:t>dwukrotnie </a:t>
            </a:r>
            <a:r>
              <a:rPr lang="pl-PL" sz="1400" b="1" cap="small" dirty="0" smtClean="0">
                <a:latin typeface="Century Gothic" panose="020B0502020202020204" pitchFamily="34" charset="0"/>
              </a:rPr>
              <a:t>ostrzelana</a:t>
            </a:r>
            <a:r>
              <a:rPr lang="pl-PL" sz="1400" cap="small" dirty="0" smtClean="0">
                <a:latin typeface="Century Gothic" panose="020B0502020202020204" pitchFamily="34" charset="0"/>
              </a:rPr>
              <a:t>. </a:t>
            </a:r>
            <a:r>
              <a:rPr lang="pl-PL" sz="1400" cap="small" dirty="0">
                <a:latin typeface="Century Gothic" panose="020B0502020202020204" pitchFamily="34" charset="0"/>
              </a:rPr>
              <a:t>W latach 1949- 1951 ks. Aleksander Grabowski doposażył wnętrze, zamawiając m.in. organy.</a:t>
            </a:r>
          </a:p>
        </p:txBody>
      </p:sp>
      <p:sp>
        <p:nvSpPr>
          <p:cNvPr id="6" name="Przycisk akcji: Początek 5">
            <a:hlinkClick r:id="rId3" action="ppaction://hlinksldjump" highlightClick="1"/>
          </p:cNvPr>
          <p:cNvSpPr/>
          <p:nvPr/>
        </p:nvSpPr>
        <p:spPr>
          <a:xfrm>
            <a:off x="3779912" y="3870796"/>
            <a:ext cx="288032" cy="226482"/>
          </a:xfrm>
          <a:prstGeom prst="actionButtonBeginning">
            <a:avLst/>
          </a:prstGeom>
          <a:solidFill>
            <a:schemeClr val="accent1">
              <a:alpha val="38000"/>
            </a:schemeClr>
          </a:solidFill>
          <a:ln>
            <a:solidFill>
              <a:schemeClr val="accent1">
                <a:shade val="50000"/>
                <a:alpha val="5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" action="ppaction://hlinkshowjump?jump=firstslide" highlightClick="1"/>
          </p:cNvPr>
          <p:cNvSpPr/>
          <p:nvPr/>
        </p:nvSpPr>
        <p:spPr>
          <a:xfrm>
            <a:off x="3765512" y="3624990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bg1"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608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563" y="-92546"/>
            <a:ext cx="11185496" cy="5480893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05272" y="123478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Cerkiew p.w. Podwyższenia Krzyża Pańskiego w Kożanach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79512" y="149163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88906" y="1563638"/>
            <a:ext cx="3807030" cy="2031325"/>
          </a:xfrm>
          <a:prstGeom prst="rect">
            <a:avLst/>
          </a:prstGeom>
          <a:solidFill>
            <a:schemeClr val="bg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400" cap="small" dirty="0" smtClean="0">
                <a:latin typeface="Century Gothic" panose="020B0502020202020204" pitchFamily="34" charset="0"/>
              </a:rPr>
              <a:t>Pierwszą </a:t>
            </a:r>
            <a:r>
              <a:rPr lang="pl-PL" sz="1400" cap="small" dirty="0">
                <a:latin typeface="Century Gothic" panose="020B0502020202020204" pitchFamily="34" charset="0"/>
              </a:rPr>
              <a:t>cerkiew w miejscu gdzie stoi obecna zbudował </a:t>
            </a:r>
            <a:r>
              <a:rPr lang="pl-PL" sz="1400" b="1" cap="small" dirty="0">
                <a:latin typeface="Century Gothic" panose="020B0502020202020204" pitchFamily="34" charset="0"/>
              </a:rPr>
              <a:t>Maciej Lewicki </a:t>
            </a:r>
            <a:r>
              <a:rPr lang="pl-PL" sz="1400" cap="small" dirty="0">
                <a:latin typeface="Century Gothic" panose="020B0502020202020204" pitchFamily="34" charset="0"/>
              </a:rPr>
              <a:t>– cześnik Podlaski, właściciel dóbr </a:t>
            </a:r>
            <a:r>
              <a:rPr lang="pl-PL" sz="1400" cap="small" dirty="0" err="1">
                <a:latin typeface="Century Gothic" panose="020B0502020202020204" pitchFamily="34" charset="0"/>
              </a:rPr>
              <a:t>Kożańskich</a:t>
            </a:r>
            <a:r>
              <a:rPr lang="pl-PL" sz="1400" cap="small" dirty="0">
                <a:latin typeface="Century Gothic" panose="020B0502020202020204" pitchFamily="34" charset="0"/>
              </a:rPr>
              <a:t> </a:t>
            </a:r>
            <a:r>
              <a:rPr lang="pl-PL" sz="1400" b="1" cap="small" dirty="0">
                <a:latin typeface="Century Gothic" panose="020B0502020202020204" pitchFamily="34" charset="0"/>
              </a:rPr>
              <a:t>w 1621 roku</a:t>
            </a:r>
            <a:r>
              <a:rPr lang="pl-PL" sz="1400" cap="small" dirty="0">
                <a:latin typeface="Century Gothic" panose="020B0502020202020204" pitchFamily="34" charset="0"/>
              </a:rPr>
              <a:t>. Parafia funkcjonowała </a:t>
            </a:r>
            <a:r>
              <a:rPr lang="pl-PL" sz="1400" b="1" cap="small" dirty="0">
                <a:latin typeface="Century Gothic" panose="020B0502020202020204" pitchFamily="34" charset="0"/>
              </a:rPr>
              <a:t>jako unicka</a:t>
            </a:r>
            <a:r>
              <a:rPr lang="pl-PL" sz="1400" cap="small" dirty="0" smtClean="0">
                <a:latin typeface="Century Gothic" panose="020B0502020202020204" pitchFamily="34" charset="0"/>
              </a:rPr>
              <a:t>. </a:t>
            </a:r>
            <a:r>
              <a:rPr lang="pl-PL" sz="1400" cap="small" dirty="0">
                <a:latin typeface="Century Gothic" panose="020B0502020202020204" pitchFamily="34" charset="0"/>
              </a:rPr>
              <a:t>Zgodnie z zarządzeniem carskim z </a:t>
            </a:r>
            <a:r>
              <a:rPr lang="pl-PL" sz="1400" cap="small" dirty="0" smtClean="0">
                <a:latin typeface="Century Gothic" panose="020B0502020202020204" pitchFamily="34" charset="0"/>
              </a:rPr>
              <a:t>1829 </a:t>
            </a:r>
            <a:r>
              <a:rPr lang="pl-PL" sz="1400" cap="small" dirty="0">
                <a:latin typeface="Century Gothic" panose="020B0502020202020204" pitchFamily="34" charset="0"/>
              </a:rPr>
              <a:t>roku rozwiązano część unickich parafii m.in. w </a:t>
            </a:r>
            <a:r>
              <a:rPr lang="pl-PL" sz="1400" cap="small" dirty="0" smtClean="0">
                <a:latin typeface="Century Gothic" panose="020B0502020202020204" pitchFamily="34" charset="0"/>
              </a:rPr>
              <a:t>Kożanach</a:t>
            </a:r>
            <a:r>
              <a:rPr lang="pl-PL" sz="1400" cap="small" dirty="0">
                <a:latin typeface="Century Gothic" panose="020B0502020202020204" pitchFamily="34" charset="0"/>
              </a:rPr>
              <a:t>.</a:t>
            </a:r>
            <a:r>
              <a:rPr lang="pl-PL" sz="1400" cap="small" dirty="0" smtClean="0">
                <a:latin typeface="Century Gothic" panose="020B0502020202020204" pitchFamily="34" charset="0"/>
              </a:rPr>
              <a:t> Świątynię </a:t>
            </a:r>
            <a:r>
              <a:rPr lang="pl-PL" sz="1400" cap="small" dirty="0">
                <a:latin typeface="Century Gothic" panose="020B0502020202020204" pitchFamily="34" charset="0"/>
              </a:rPr>
              <a:t>rozebrano pod osłoną </a:t>
            </a:r>
            <a:r>
              <a:rPr lang="pl-PL" sz="1400" cap="small" dirty="0" smtClean="0">
                <a:latin typeface="Century Gothic" panose="020B0502020202020204" pitchFamily="34" charset="0"/>
              </a:rPr>
              <a:t>nocy. </a:t>
            </a:r>
            <a:r>
              <a:rPr lang="pl-PL" sz="1400" b="1" cap="small" dirty="0" smtClean="0">
                <a:latin typeface="Century Gothic" panose="020B0502020202020204" pitchFamily="34" charset="0"/>
              </a:rPr>
              <a:t>Obecna cerkiew wzniesiona </a:t>
            </a:r>
            <a:r>
              <a:rPr lang="pl-PL" sz="1400" b="1" cap="small" dirty="0">
                <a:latin typeface="Century Gothic" panose="020B0502020202020204" pitchFamily="34" charset="0"/>
              </a:rPr>
              <a:t>została w latach </a:t>
            </a:r>
            <a:r>
              <a:rPr lang="pl-PL" sz="1400" b="1" cap="small" dirty="0" smtClean="0">
                <a:latin typeface="Century Gothic" panose="020B0502020202020204" pitchFamily="34" charset="0"/>
              </a:rPr>
              <a:t>1883-1886</a:t>
            </a:r>
            <a:r>
              <a:rPr lang="pl-PL" sz="1400" cap="small" dirty="0" smtClean="0">
                <a:latin typeface="Century Gothic" panose="020B0502020202020204" pitchFamily="34" charset="0"/>
              </a:rPr>
              <a:t>. </a:t>
            </a:r>
            <a:endParaRPr lang="pl-PL" sz="1400" cap="small" dirty="0">
              <a:latin typeface="Century Gothic" panose="020B0502020202020204" pitchFamily="34" charset="0"/>
            </a:endParaRPr>
          </a:p>
        </p:txBody>
      </p:sp>
      <p:sp>
        <p:nvSpPr>
          <p:cNvPr id="7" name="Przycisk akcji: Początek 6">
            <a:hlinkClick r:id="rId3" action="ppaction://hlinksldjump" highlightClick="1"/>
          </p:cNvPr>
          <p:cNvSpPr/>
          <p:nvPr/>
        </p:nvSpPr>
        <p:spPr>
          <a:xfrm>
            <a:off x="3694869" y="3355275"/>
            <a:ext cx="288032" cy="226482"/>
          </a:xfrm>
          <a:prstGeom prst="actionButtonBeginning">
            <a:avLst/>
          </a:prstGeom>
          <a:noFill/>
          <a:ln>
            <a:solidFill>
              <a:schemeClr val="accent1">
                <a:shade val="50000"/>
                <a:alpha val="5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zycisk akcji: Strona główna 7">
            <a:hlinkClick r:id="" action="ppaction://hlinkshowjump?jump=firstslide" highlightClick="1"/>
          </p:cNvPr>
          <p:cNvSpPr/>
          <p:nvPr/>
        </p:nvSpPr>
        <p:spPr>
          <a:xfrm>
            <a:off x="3347864" y="3355275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tx2">
                <a:lumMod val="40000"/>
                <a:lumOff val="60000"/>
                <a:alpha val="6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772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cap="small" dirty="0" smtClean="0">
                <a:latin typeface="Century Gothic" panose="020B0502020202020204" pitchFamily="34" charset="0"/>
              </a:rPr>
              <a:t>Kapliczki</a:t>
            </a:r>
            <a:endParaRPr lang="pl-PL" cap="small" dirty="0">
              <a:latin typeface="Century Gothic" panose="020B0502020202020204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635819" y="1059582"/>
            <a:ext cx="8064896" cy="397031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pl-PL" cap="small" dirty="0" smtClean="0">
                <a:hlinkClick r:id="rId3" action="ppaction://hlinksldjump"/>
              </a:rPr>
              <a:t>Kapliczka w Solniczkach</a:t>
            </a:r>
            <a:endParaRPr lang="pl-PL" cap="small" dirty="0" smtClean="0"/>
          </a:p>
          <a:p>
            <a:endParaRPr lang="pl-PL" cap="small" dirty="0"/>
          </a:p>
          <a:p>
            <a:r>
              <a:rPr lang="pl-PL" cap="small" dirty="0" smtClean="0">
                <a:hlinkClick r:id="rId4" action="ppaction://hlinksldjump"/>
              </a:rPr>
              <a:t>Kapliczka w Koplanach</a:t>
            </a:r>
            <a:endParaRPr lang="pl-PL" cap="small" dirty="0" smtClean="0"/>
          </a:p>
          <a:p>
            <a:endParaRPr lang="pl-PL" cap="small" dirty="0"/>
          </a:p>
          <a:p>
            <a:r>
              <a:rPr lang="pl-PL" cap="small" dirty="0" smtClean="0">
                <a:hlinkClick r:id="rId5" action="ppaction://hlinksldjump"/>
              </a:rPr>
              <a:t>Kapliczka z figurą św. </a:t>
            </a:r>
            <a:r>
              <a:rPr lang="pl-PL" cap="small" dirty="0" err="1" smtClean="0">
                <a:hlinkClick r:id="rId5" action="ppaction://hlinksldjump"/>
              </a:rPr>
              <a:t>Onufergo</a:t>
            </a:r>
            <a:endParaRPr lang="pl-PL" cap="small" dirty="0" smtClean="0"/>
          </a:p>
          <a:p>
            <a:endParaRPr lang="pl-PL" cap="small" dirty="0"/>
          </a:p>
          <a:p>
            <a:r>
              <a:rPr lang="pl-PL" cap="small" dirty="0" smtClean="0">
                <a:hlinkClick r:id="rId6" action="ppaction://hlinksldjump"/>
              </a:rPr>
              <a:t>Kapliczka w Szerenosach</a:t>
            </a:r>
            <a:endParaRPr lang="pl-PL" cap="small" dirty="0" smtClean="0"/>
          </a:p>
          <a:p>
            <a:endParaRPr lang="pl-PL" cap="small" dirty="0"/>
          </a:p>
          <a:p>
            <a:r>
              <a:rPr lang="pl-PL" cap="small" dirty="0" smtClean="0">
                <a:hlinkClick r:id="rId7" action="ppaction://hlinksldjump"/>
              </a:rPr>
              <a:t>Kapliczka w Klewinowie</a:t>
            </a:r>
            <a:endParaRPr lang="pl-PL" cap="small" dirty="0" smtClean="0"/>
          </a:p>
          <a:p>
            <a:endParaRPr lang="pl-PL" cap="small" dirty="0"/>
          </a:p>
          <a:p>
            <a:endParaRPr lang="pl-PL" cap="small" dirty="0" smtClean="0"/>
          </a:p>
          <a:p>
            <a:endParaRPr lang="pl-PL" cap="small" dirty="0"/>
          </a:p>
          <a:p>
            <a:endParaRPr lang="pl-PL" cap="small" dirty="0" smtClean="0"/>
          </a:p>
          <a:p>
            <a:endParaRPr lang="pl-PL" cap="small" dirty="0"/>
          </a:p>
          <a:p>
            <a:r>
              <a:rPr lang="pl-PL" cap="small" dirty="0" smtClean="0">
                <a:hlinkClick r:id="rId8" action="ppaction://hlinksldjump"/>
              </a:rPr>
              <a:t>Kapliczka w Złotnikach</a:t>
            </a:r>
            <a:endParaRPr lang="pl-PL" cap="small" dirty="0" smtClean="0"/>
          </a:p>
          <a:p>
            <a:endParaRPr lang="pl-PL" cap="small" dirty="0"/>
          </a:p>
          <a:p>
            <a:r>
              <a:rPr lang="pl-PL" cap="small" dirty="0" smtClean="0">
                <a:hlinkClick r:id="rId9" action="ppaction://hlinksldjump"/>
              </a:rPr>
              <a:t>Kapliczka w Wojszkach</a:t>
            </a:r>
            <a:endParaRPr lang="pl-PL" cap="small" dirty="0" smtClean="0"/>
          </a:p>
          <a:p>
            <a:endParaRPr lang="pl-PL" cap="small" dirty="0" smtClean="0"/>
          </a:p>
          <a:p>
            <a:r>
              <a:rPr lang="pl-PL" cap="small" dirty="0" smtClean="0">
                <a:hlinkClick r:id="rId10" action="ppaction://hlinksldjump"/>
              </a:rPr>
              <a:t>Kapliczka w Kożanach</a:t>
            </a:r>
            <a:endParaRPr lang="pl-PL" cap="small" dirty="0" smtClean="0"/>
          </a:p>
          <a:p>
            <a:endParaRPr lang="pl-PL" cap="small" dirty="0" smtClean="0"/>
          </a:p>
          <a:p>
            <a:r>
              <a:rPr lang="pl-PL" cap="small" dirty="0" smtClean="0">
                <a:hlinkClick r:id="rId11" action="ppaction://hlinksldjump"/>
              </a:rPr>
              <a:t>Kapliczka w Zajączkach</a:t>
            </a:r>
            <a:endParaRPr lang="pl-PL" cap="small" dirty="0" smtClean="0"/>
          </a:p>
        </p:txBody>
      </p:sp>
      <p:sp>
        <p:nvSpPr>
          <p:cNvPr id="4" name="Przycisk akcji: Strona główna 3">
            <a:hlinkClick r:id="" action="ppaction://hlinkshowjump?jump=firstslide" highlightClick="1"/>
          </p:cNvPr>
          <p:cNvSpPr/>
          <p:nvPr/>
        </p:nvSpPr>
        <p:spPr>
          <a:xfrm>
            <a:off x="4716016" y="3363838"/>
            <a:ext cx="216024" cy="216024"/>
          </a:xfrm>
          <a:prstGeom prst="actionButtonHome">
            <a:avLst/>
          </a:prstGeom>
          <a:solidFill>
            <a:schemeClr val="accent5">
              <a:lumMod val="20000"/>
              <a:lumOff val="80000"/>
              <a:alpha val="6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043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4674"/>
            <a:ext cx="9144000" cy="9144000"/>
          </a:xfrm>
          <a:prstGeom prst="rect">
            <a:avLst/>
          </a:prstGeom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solidFill>
            <a:schemeClr val="accent1">
              <a:lumMod val="20000"/>
              <a:lumOff val="80000"/>
              <a:alpha val="26000"/>
            </a:schemeClr>
          </a:solidFill>
        </p:spPr>
        <p:txBody>
          <a:bodyPr/>
          <a:lstStyle/>
          <a:p>
            <a:r>
              <a:rPr lang="pl-PL" cap="small" dirty="0">
                <a:latin typeface="Century Gothic" panose="020B0502020202020204" pitchFamily="34" charset="0"/>
              </a:rPr>
              <a:t>Kapliczka w </a:t>
            </a:r>
            <a:r>
              <a:rPr lang="pl-PL" cap="small" dirty="0" smtClean="0">
                <a:latin typeface="Century Gothic" panose="020B0502020202020204" pitchFamily="34" charset="0"/>
              </a:rPr>
              <a:t>Solniczkach</a:t>
            </a:r>
            <a:endParaRPr lang="pl-PL" cap="small" dirty="0">
              <a:latin typeface="Century Gothic" panose="020B050202020202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516216" y="1923678"/>
            <a:ext cx="2304256" cy="2462213"/>
          </a:xfrm>
          <a:prstGeom prst="rect">
            <a:avLst/>
          </a:prstGeom>
          <a:solidFill>
            <a:schemeClr val="accent6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Wzniesiona została w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1925 roku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technice zrębowej.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Jest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dobrym przykładem budownictwa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ludowego – powstała na planie kwadratu, jej ściany, poza szczytową, nie są pokryte szalunkiem. Zachowała się także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oryginalna stolarka okienna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pl-PL" sz="1400" cap="smal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Przycisk akcji: Początek 6">
            <a:hlinkClick r:id="rId3" action="ppaction://hlinksldjump" highlightClick="1"/>
          </p:cNvPr>
          <p:cNvSpPr/>
          <p:nvPr/>
        </p:nvSpPr>
        <p:spPr>
          <a:xfrm>
            <a:off x="6516216" y="4153376"/>
            <a:ext cx="288032" cy="216024"/>
          </a:xfrm>
          <a:prstGeom prst="actionButtonBeginning">
            <a:avLst/>
          </a:prstGeom>
          <a:solidFill>
            <a:schemeClr val="accent6">
              <a:lumMod val="50000"/>
              <a:alpha val="4000"/>
            </a:schemeClr>
          </a:solidFill>
          <a:ln>
            <a:solidFill>
              <a:schemeClr val="bg1"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zycisk akcji: Strona główna 7">
            <a:hlinkClick r:id="" action="ppaction://hlinkshowjump?jump=firstslide" highlightClick="1"/>
          </p:cNvPr>
          <p:cNvSpPr/>
          <p:nvPr/>
        </p:nvSpPr>
        <p:spPr>
          <a:xfrm>
            <a:off x="6804248" y="4153376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bg1"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162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98"/>
            <a:ext cx="9144000" cy="6244309"/>
          </a:xfrm>
          <a:prstGeom prst="rect">
            <a:avLst/>
          </a:prstGeom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noFill/>
        </p:spPr>
        <p:txBody>
          <a:bodyPr/>
          <a:lstStyle/>
          <a:p>
            <a:r>
              <a:rPr lang="pl-PL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Kapliczka w </a:t>
            </a:r>
            <a:r>
              <a:rPr lang="pl-PL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Koplanach</a:t>
            </a:r>
            <a:endParaRPr lang="pl-PL" cap="smal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23528" y="1275605"/>
            <a:ext cx="2088232" cy="2462213"/>
          </a:xfrm>
          <a:prstGeom prst="rect">
            <a:avLst/>
          </a:prstGeom>
          <a:solidFill>
            <a:schemeClr val="accent1">
              <a:lumMod val="75000"/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Wybudowano ją </a:t>
            </a:r>
          </a:p>
          <a:p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 1954 roku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 miejscu, gdzie wcześniej stała starsza, niewielka kapliczka. W niedziele </a:t>
            </a:r>
          </a:p>
          <a:p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 święta odprawiane są tu Msze Święte. Prosta, murowana kapliczka nosi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wezwanie Przemienienia Pańskiego.</a:t>
            </a:r>
            <a:endParaRPr lang="pl-PL" sz="1400" b="1" cap="smal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Przycisk akcji: Początek 6">
            <a:hlinkClick r:id="rId3" action="ppaction://hlinksldjump" highlightClick="1"/>
          </p:cNvPr>
          <p:cNvSpPr/>
          <p:nvPr/>
        </p:nvSpPr>
        <p:spPr>
          <a:xfrm>
            <a:off x="2105124" y="3521794"/>
            <a:ext cx="288032" cy="216024"/>
          </a:xfrm>
          <a:prstGeom prst="actionButtonBeginning">
            <a:avLst/>
          </a:prstGeom>
          <a:solidFill>
            <a:schemeClr val="accent6">
              <a:lumMod val="50000"/>
              <a:alpha val="4000"/>
            </a:schemeClr>
          </a:solidFill>
          <a:ln>
            <a:solidFill>
              <a:schemeClr val="bg1"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zycisk akcji: Strona główna 7">
            <a:hlinkClick r:id="" action="ppaction://hlinkshowjump?jump=firstslide" highlightClick="1"/>
          </p:cNvPr>
          <p:cNvSpPr/>
          <p:nvPr/>
        </p:nvSpPr>
        <p:spPr>
          <a:xfrm>
            <a:off x="1780207" y="3521794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bg1"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679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26" y="-2366110"/>
            <a:ext cx="9252520" cy="9674216"/>
          </a:xfrm>
          <a:prstGeom prst="rect">
            <a:avLst/>
          </a:prstGeom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solidFill>
            <a:schemeClr val="bg1">
              <a:alpha val="46000"/>
            </a:schemeClr>
          </a:solidFill>
        </p:spPr>
        <p:txBody>
          <a:bodyPr>
            <a:normAutofit fontScale="90000"/>
          </a:bodyPr>
          <a:lstStyle/>
          <a:p>
            <a:r>
              <a:rPr lang="pl-PL" cap="small" dirty="0">
                <a:latin typeface="Century Gothic" panose="020B0502020202020204" pitchFamily="34" charset="0"/>
              </a:rPr>
              <a:t>Kapliczka </a:t>
            </a:r>
            <a:r>
              <a:rPr lang="pl-PL" cap="small" dirty="0" smtClean="0">
                <a:latin typeface="Century Gothic" panose="020B0502020202020204" pitchFamily="34" charset="0"/>
              </a:rPr>
              <a:t>z figurą św. Onufrego</a:t>
            </a:r>
            <a:endParaRPr lang="pl-PL" cap="small" dirty="0">
              <a:latin typeface="Century Gothic" panose="020B050202020202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5496" y="1779662"/>
            <a:ext cx="3384376" cy="2246769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400" cap="small" dirty="0">
                <a:latin typeface="Century Gothic" panose="020B0502020202020204" pitchFamily="34" charset="0"/>
              </a:rPr>
              <a:t>Przy drodze prowadzącej z </a:t>
            </a:r>
            <a:r>
              <a:rPr lang="pl-PL" sz="1400" b="1" cap="small" dirty="0">
                <a:latin typeface="Century Gothic" panose="020B0502020202020204" pitchFamily="34" charset="0"/>
              </a:rPr>
              <a:t>Juchnowca Dolnego do </a:t>
            </a:r>
            <a:r>
              <a:rPr lang="pl-PL" sz="1400" b="1" cap="small" dirty="0" err="1">
                <a:latin typeface="Century Gothic" panose="020B0502020202020204" pitchFamily="34" charset="0"/>
              </a:rPr>
              <a:t>Szerenos</a:t>
            </a:r>
            <a:r>
              <a:rPr lang="pl-PL" sz="1400" b="1" cap="small" dirty="0">
                <a:latin typeface="Century Gothic" panose="020B0502020202020204" pitchFamily="34" charset="0"/>
              </a:rPr>
              <a:t> </a:t>
            </a:r>
            <a:r>
              <a:rPr lang="pl-PL" sz="1400" cap="small" dirty="0">
                <a:latin typeface="Century Gothic" panose="020B0502020202020204" pitchFamily="34" charset="0"/>
              </a:rPr>
              <a:t>znajduje się drewniana kapliczka z figurą </a:t>
            </a:r>
            <a:r>
              <a:rPr lang="pl-PL" sz="1400" b="1" cap="small" dirty="0">
                <a:latin typeface="Century Gothic" panose="020B0502020202020204" pitchFamily="34" charset="0"/>
              </a:rPr>
              <a:t>świętego Onufrego</a:t>
            </a:r>
            <a:r>
              <a:rPr lang="pl-PL" sz="1400" cap="small" dirty="0">
                <a:latin typeface="Century Gothic" panose="020B0502020202020204" pitchFamily="34" charset="0"/>
              </a:rPr>
              <a:t>. W tradycji zachodniej nie jest to zbyt popularny święty, jego podobizny i figury raczej rzadko spotyka się w przydrożnych kapliczkach. W Polsce święty ten jest czczony przede wszystkim na Ziemi Kłodzkiej.</a:t>
            </a:r>
          </a:p>
        </p:txBody>
      </p:sp>
      <p:sp>
        <p:nvSpPr>
          <p:cNvPr id="6" name="Przycisk akcji: Początek 5">
            <a:hlinkClick r:id="rId3" action="ppaction://hlinksldjump" highlightClick="1"/>
          </p:cNvPr>
          <p:cNvSpPr/>
          <p:nvPr/>
        </p:nvSpPr>
        <p:spPr>
          <a:xfrm>
            <a:off x="3119809" y="3810407"/>
            <a:ext cx="288032" cy="216024"/>
          </a:xfrm>
          <a:prstGeom prst="actionButtonBeginning">
            <a:avLst/>
          </a:prstGeom>
          <a:solidFill>
            <a:schemeClr val="accent6">
              <a:lumMod val="50000"/>
              <a:alpha val="4000"/>
            </a:schemeClr>
          </a:solidFill>
          <a:ln>
            <a:solidFill>
              <a:schemeClr val="bg1">
                <a:lumMod val="75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" action="ppaction://hlinkshowjump?jump=firstslide" highlightClick="1"/>
          </p:cNvPr>
          <p:cNvSpPr/>
          <p:nvPr/>
        </p:nvSpPr>
        <p:spPr>
          <a:xfrm>
            <a:off x="2771800" y="3810407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422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5365"/>
            <a:ext cx="9180512" cy="609848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reflection blurRad="1270000" endPos="0" dist="50800" dir="5400000" sy="-100000" algn="bl" rotWithShape="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1875"/>
            <a:ext cx="4427985" cy="6641977"/>
          </a:xfrm>
          <a:prstGeom prst="rect">
            <a:avLst/>
          </a:prstGeom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solidFill>
            <a:schemeClr val="accent1">
              <a:lumMod val="20000"/>
              <a:lumOff val="80000"/>
              <a:alpha val="46000"/>
            </a:schemeClr>
          </a:solidFill>
        </p:spPr>
        <p:txBody>
          <a:bodyPr/>
          <a:lstStyle/>
          <a:p>
            <a:r>
              <a:rPr lang="pl-PL" cap="small" dirty="0">
                <a:latin typeface="Century Gothic" panose="020B0502020202020204" pitchFamily="34" charset="0"/>
              </a:rPr>
              <a:t>Kapliczka w </a:t>
            </a:r>
            <a:r>
              <a:rPr lang="pl-PL" cap="small" dirty="0" smtClean="0">
                <a:latin typeface="Century Gothic" panose="020B0502020202020204" pitchFamily="34" charset="0"/>
              </a:rPr>
              <a:t>Szerenosach</a:t>
            </a:r>
            <a:endParaRPr lang="pl-PL" cap="small" dirty="0">
              <a:latin typeface="Century Gothic" panose="020B0502020202020204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4590256" y="1275606"/>
            <a:ext cx="4230216" cy="3108543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400" cap="small" dirty="0" smtClean="0">
                <a:latin typeface="Century Gothic" panose="020B0502020202020204" pitchFamily="34" charset="0"/>
              </a:rPr>
              <a:t>Murowana kapliczka wzniesiona została w </a:t>
            </a:r>
            <a:r>
              <a:rPr lang="pl-PL" sz="1400" b="1" cap="small" dirty="0" smtClean="0">
                <a:latin typeface="Century Gothic" panose="020B0502020202020204" pitchFamily="34" charset="0"/>
              </a:rPr>
              <a:t>1900 roku</a:t>
            </a:r>
            <a:r>
              <a:rPr lang="pl-PL" sz="1400" cap="small" dirty="0" smtClean="0">
                <a:latin typeface="Century Gothic" panose="020B0502020202020204" pitchFamily="34" charset="0"/>
              </a:rPr>
              <a:t> i nosi wezwanie</a:t>
            </a:r>
            <a:r>
              <a:rPr lang="pl-PL" sz="1400" b="1" cap="small" dirty="0" smtClean="0">
                <a:latin typeface="Century Gothic" panose="020B0502020202020204" pitchFamily="34" charset="0"/>
              </a:rPr>
              <a:t> Najświętszego Serca Pana Jezusa</a:t>
            </a:r>
            <a:r>
              <a:rPr lang="pl-PL" sz="1400" cap="small" dirty="0" smtClean="0">
                <a:latin typeface="Century Gothic" panose="020B0502020202020204" pitchFamily="34" charset="0"/>
              </a:rPr>
              <a:t>. Jej </a:t>
            </a:r>
            <a:r>
              <a:rPr lang="pl-PL" sz="1400" cap="small" dirty="0">
                <a:latin typeface="Century Gothic" panose="020B0502020202020204" pitchFamily="34" charset="0"/>
              </a:rPr>
              <a:t>naroża opinają gładkie </a:t>
            </a:r>
            <a:r>
              <a:rPr lang="pl-PL" sz="1400" b="1" cap="small" dirty="0">
                <a:latin typeface="Century Gothic" panose="020B0502020202020204" pitchFamily="34" charset="0"/>
              </a:rPr>
              <a:t>lizeny</a:t>
            </a:r>
            <a:r>
              <a:rPr lang="pl-PL" sz="1400" cap="small" dirty="0">
                <a:latin typeface="Century Gothic" panose="020B0502020202020204" pitchFamily="34" charset="0"/>
              </a:rPr>
              <a:t> dźwigające bogaty </a:t>
            </a:r>
            <a:r>
              <a:rPr lang="pl-PL" sz="1400" b="1" cap="small" dirty="0" smtClean="0">
                <a:latin typeface="Century Gothic" panose="020B0502020202020204" pitchFamily="34" charset="0"/>
              </a:rPr>
              <a:t>ceglany fryz</a:t>
            </a:r>
            <a:r>
              <a:rPr lang="pl-PL" sz="1400" cap="small" dirty="0" smtClean="0">
                <a:latin typeface="Century Gothic" panose="020B0502020202020204" pitchFamily="34" charset="0"/>
              </a:rPr>
              <a:t>. </a:t>
            </a:r>
            <a:r>
              <a:rPr lang="pl-PL" sz="1400" cap="small" dirty="0">
                <a:latin typeface="Century Gothic" panose="020B0502020202020204" pitchFamily="34" charset="0"/>
              </a:rPr>
              <a:t>Nad wejściem wznosi się </a:t>
            </a:r>
            <a:r>
              <a:rPr lang="pl-PL" sz="1400" b="1" cap="small" dirty="0">
                <a:latin typeface="Century Gothic" panose="020B0502020202020204" pitchFamily="34" charset="0"/>
              </a:rPr>
              <a:t>attyka o falistym wykroju</a:t>
            </a:r>
            <a:r>
              <a:rPr lang="pl-PL" sz="1400" cap="small" dirty="0">
                <a:latin typeface="Century Gothic" panose="020B0502020202020204" pitchFamily="34" charset="0"/>
              </a:rPr>
              <a:t>, zwieńczona </a:t>
            </a:r>
            <a:r>
              <a:rPr lang="pl-PL" sz="1400" b="1" cap="small" dirty="0">
                <a:latin typeface="Century Gothic" panose="020B0502020202020204" pitchFamily="34" charset="0"/>
              </a:rPr>
              <a:t>ażurową sygnaturką</a:t>
            </a:r>
            <a:r>
              <a:rPr lang="pl-PL" sz="1400" cap="small" dirty="0">
                <a:latin typeface="Century Gothic" panose="020B0502020202020204" pitchFamily="34" charset="0"/>
              </a:rPr>
              <a:t>. Półkoliste zamknięcia otworów okiennych i drzwiowego podkreślono łukami z cegieł</a:t>
            </a:r>
            <a:r>
              <a:rPr lang="pl-PL" sz="1400" cap="small" dirty="0" smtClean="0">
                <a:latin typeface="Century Gothic" panose="020B0502020202020204" pitchFamily="34" charset="0"/>
              </a:rPr>
              <a:t>. Jej architektura inspirowana jest </a:t>
            </a:r>
            <a:r>
              <a:rPr lang="pl-PL" sz="1400" b="1" cap="small" dirty="0" smtClean="0">
                <a:latin typeface="Century Gothic" panose="020B0502020202020204" pitchFamily="34" charset="0"/>
              </a:rPr>
              <a:t>„wiejskimi katedrami”</a:t>
            </a:r>
            <a:r>
              <a:rPr lang="pl-PL" sz="1400" cap="small" dirty="0" smtClean="0">
                <a:latin typeface="Century Gothic" panose="020B0502020202020204" pitchFamily="34" charset="0"/>
              </a:rPr>
              <a:t>, czyli neogotyckimi kościołami wznoszonymi na wsiach na przełomie XIX i XX wieku. W czasach zaborów miały one przypominać o </a:t>
            </a:r>
            <a:r>
              <a:rPr lang="pl-PL" sz="1400" b="1" cap="small" dirty="0" smtClean="0">
                <a:latin typeface="Century Gothic" panose="020B0502020202020204" pitchFamily="34" charset="0"/>
              </a:rPr>
              <a:t>polskości tych terenów</a:t>
            </a:r>
            <a:r>
              <a:rPr lang="pl-PL" sz="1400" cap="small" dirty="0" smtClean="0">
                <a:latin typeface="Century Gothic" panose="020B0502020202020204" pitchFamily="34" charset="0"/>
              </a:rPr>
              <a:t>. Podobną architekturę prezentuje kapliczka </a:t>
            </a:r>
          </a:p>
          <a:p>
            <a:pPr algn="r"/>
            <a:r>
              <a:rPr lang="pl-PL" sz="1400" cap="small" dirty="0" smtClean="0">
                <a:latin typeface="Century Gothic" panose="020B0502020202020204" pitchFamily="34" charset="0"/>
              </a:rPr>
              <a:t>w Klewinowie.</a:t>
            </a:r>
            <a:endParaRPr lang="pl-PL" sz="1400" cap="small" dirty="0">
              <a:latin typeface="Century Gothic" panose="020B0502020202020204" pitchFamily="34" charset="0"/>
            </a:endParaRPr>
          </a:p>
        </p:txBody>
      </p:sp>
      <p:sp>
        <p:nvSpPr>
          <p:cNvPr id="11" name="Przycisk akcji: Początek 10">
            <a:hlinkClick r:id="rId5" action="ppaction://hlinksldjump" highlightClick="1"/>
          </p:cNvPr>
          <p:cNvSpPr/>
          <p:nvPr/>
        </p:nvSpPr>
        <p:spPr>
          <a:xfrm>
            <a:off x="4590256" y="4138343"/>
            <a:ext cx="288032" cy="216024"/>
          </a:xfrm>
          <a:prstGeom prst="actionButtonBeginning">
            <a:avLst/>
          </a:prstGeom>
          <a:solidFill>
            <a:schemeClr val="accent6">
              <a:lumMod val="50000"/>
              <a:alpha val="4000"/>
            </a:schemeClr>
          </a:solidFill>
          <a:ln>
            <a:solidFill>
              <a:schemeClr val="tx2">
                <a:lumMod val="60000"/>
                <a:lumOff val="40000"/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zycisk akcji: Strona główna 11">
            <a:hlinkClick r:id="" action="ppaction://hlinkshowjump?jump=firstslide" highlightClick="1"/>
          </p:cNvPr>
          <p:cNvSpPr/>
          <p:nvPr/>
        </p:nvSpPr>
        <p:spPr>
          <a:xfrm>
            <a:off x="4925390" y="4145207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accent1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458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08570"/>
            <a:ext cx="9143999" cy="6087532"/>
          </a:xfrm>
          <a:prstGeom prst="rect">
            <a:avLst/>
          </a:prstGeom>
        </p:spPr>
      </p:pic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pl-PL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Kapliczka w </a:t>
            </a:r>
            <a:r>
              <a:rPr lang="pl-PL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Klewinowie</a:t>
            </a:r>
            <a:endParaRPr lang="pl-PL" cap="smal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79512" y="1419622"/>
            <a:ext cx="2880320" cy="2893100"/>
          </a:xfrm>
          <a:prstGeom prst="rect">
            <a:avLst/>
          </a:prstGeom>
          <a:solidFill>
            <a:schemeClr val="tx2">
              <a:lumMod val="60000"/>
              <a:lumOff val="40000"/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Wybudowano ją w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1907 roku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 kiedy w okolicy panował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tyfus </a:t>
            </a:r>
          </a:p>
          <a:p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 pomór bydła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Murowana kapliczka pod wezwaniem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Niepokalanego Poczęcia NMP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posiada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attykę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 ażurową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sygnaturką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 zaś ściany wieńczy dekoracyjny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fryz podokapowy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Półkoliste otwory okienne </a:t>
            </a:r>
            <a:endParaRPr lang="pl-PL" sz="1400" cap="small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drzwiowe obwiedzione są walcowatymi kształtkami, </a:t>
            </a:r>
            <a:endParaRPr lang="pl-PL" sz="1400" cap="small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zewnętrzne parapety wykonano z kilku rzędów cegieł.</a:t>
            </a:r>
          </a:p>
        </p:txBody>
      </p:sp>
      <p:sp>
        <p:nvSpPr>
          <p:cNvPr id="6" name="Przycisk akcji: Początek 5">
            <a:hlinkClick r:id="rId3" action="ppaction://hlinksldjump" highlightClick="1"/>
          </p:cNvPr>
          <p:cNvSpPr/>
          <p:nvPr/>
        </p:nvSpPr>
        <p:spPr>
          <a:xfrm>
            <a:off x="2771800" y="4060694"/>
            <a:ext cx="288032" cy="216024"/>
          </a:xfrm>
          <a:prstGeom prst="actionButtonBeginning">
            <a:avLst/>
          </a:prstGeom>
          <a:solidFill>
            <a:schemeClr val="accent6">
              <a:lumMod val="50000"/>
              <a:alpha val="4000"/>
            </a:schemeClr>
          </a:solidFill>
          <a:ln>
            <a:solidFill>
              <a:schemeClr val="bg1"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" action="ppaction://hlinkshowjump?jump=firstslide" highlightClick="1"/>
          </p:cNvPr>
          <p:cNvSpPr/>
          <p:nvPr/>
        </p:nvSpPr>
        <p:spPr>
          <a:xfrm>
            <a:off x="2411760" y="4060694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bg1"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182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309037"/>
            <a:ext cx="10065417" cy="6333025"/>
          </a:xfrm>
          <a:prstGeom prst="rect">
            <a:avLst/>
          </a:prstGeom>
        </p:spPr>
      </p:pic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pl-PL" cap="small" dirty="0">
                <a:latin typeface="Century Gothic" panose="020B0502020202020204" pitchFamily="34" charset="0"/>
              </a:rPr>
              <a:t>Kapliczka w </a:t>
            </a:r>
            <a:r>
              <a:rPr lang="pl-PL" cap="small" dirty="0" smtClean="0">
                <a:latin typeface="Century Gothic" panose="020B0502020202020204" pitchFamily="34" charset="0"/>
              </a:rPr>
              <a:t>Złotnikach</a:t>
            </a:r>
            <a:endParaRPr lang="pl-PL" cap="small" dirty="0">
              <a:latin typeface="Century Gothic" panose="020B050202020202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95536" y="1203598"/>
            <a:ext cx="2664296" cy="2462213"/>
          </a:xfrm>
          <a:prstGeom prst="rect">
            <a:avLst/>
          </a:prstGeom>
          <a:solidFill>
            <a:schemeClr val="bg2">
              <a:lumMod val="25000"/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Prawosławna kapliczka pw.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św. Jana Chrzciciela </a:t>
            </a:r>
            <a:endParaRPr lang="pl-PL" sz="1400" b="1" cap="small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Złotnikach została wyświęcona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w 1894 roku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. Wznieśli ją mieszkańcy wsi na pamiątkę ocalenia życia carskiej rodziny w zamachu dokonanym w 1888 roku, bądź kataklizmu (gradobicia, trąby powietrznej), jaki dotknął Złotniki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tego roku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6" name="Przycisk akcji: Początek 5">
            <a:hlinkClick r:id="rId3" action="ppaction://hlinksldjump" highlightClick="1"/>
          </p:cNvPr>
          <p:cNvSpPr/>
          <p:nvPr/>
        </p:nvSpPr>
        <p:spPr>
          <a:xfrm>
            <a:off x="2771800" y="3449787"/>
            <a:ext cx="288032" cy="216024"/>
          </a:xfrm>
          <a:prstGeom prst="actionButtonBeginning">
            <a:avLst/>
          </a:prstGeom>
          <a:solidFill>
            <a:schemeClr val="accent6">
              <a:lumMod val="50000"/>
              <a:alpha val="4000"/>
            </a:schemeClr>
          </a:solidFill>
          <a:ln>
            <a:solidFill>
              <a:schemeClr val="bg1"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" action="ppaction://hlinkshowjump?jump=firstslide" highlightClick="1"/>
          </p:cNvPr>
          <p:cNvSpPr/>
          <p:nvPr/>
        </p:nvSpPr>
        <p:spPr>
          <a:xfrm>
            <a:off x="2771800" y="3147814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bg1"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716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5791"/>
            <a:ext cx="9144000" cy="6355080"/>
          </a:xfrm>
          <a:prstGeom prst="rect">
            <a:avLst/>
          </a:prstGeom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857250"/>
          </a:xfrm>
          <a:solidFill>
            <a:schemeClr val="accent1">
              <a:lumMod val="20000"/>
              <a:lumOff val="80000"/>
              <a:alpha val="35000"/>
            </a:schemeClr>
          </a:solidFill>
        </p:spPr>
        <p:txBody>
          <a:bodyPr/>
          <a:lstStyle/>
          <a:p>
            <a:r>
              <a:rPr lang="pl-PL" cap="small" dirty="0">
                <a:latin typeface="Century Gothic" panose="020B0502020202020204" pitchFamily="34" charset="0"/>
              </a:rPr>
              <a:t>Kapliczka w </a:t>
            </a:r>
            <a:r>
              <a:rPr lang="pl-PL" cap="small" dirty="0" smtClean="0">
                <a:latin typeface="Century Gothic" panose="020B0502020202020204" pitchFamily="34" charset="0"/>
              </a:rPr>
              <a:t>Wojszkach</a:t>
            </a:r>
            <a:endParaRPr lang="pl-PL" cap="small" dirty="0">
              <a:latin typeface="Century Gothic" panose="020B0502020202020204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23528" y="2355726"/>
            <a:ext cx="3456384" cy="2677656"/>
          </a:xfrm>
          <a:prstGeom prst="rect">
            <a:avLst/>
          </a:prstGeom>
          <a:solidFill>
            <a:schemeClr val="accent6">
              <a:lumMod val="50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Niewielka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prawosławna kapliczka pw.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św. Michała Archanioła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, zbudowana </a:t>
            </a:r>
            <a:endParaRPr lang="pl-PL" sz="1400" cap="small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1865 roku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na pamiątkę rosyjskich żołnierzy, którzy zginęli w czasie tłumienia powstania styczniowego. Współfundatorem był Michał </a:t>
            </a:r>
            <a:r>
              <a:rPr lang="pl-PL" sz="1400" cap="small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Murawiow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 "</a:t>
            </a:r>
            <a:r>
              <a:rPr lang="pl-PL" sz="1400" cap="small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Wieszatiel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", którego uczczono nadając kaplicy wezwanie św. Michała. W latach 1980-1981 do kapliczki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przybudowano z pustaków część nawową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, a w 1991 roku również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wieżę dzwonnicę.</a:t>
            </a:r>
            <a:endParaRPr lang="pl-PL" sz="1400" cap="smal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Przycisk akcji: Początek 6">
            <a:hlinkClick r:id="rId3" action="ppaction://hlinksldjump" highlightClick="1"/>
          </p:cNvPr>
          <p:cNvSpPr/>
          <p:nvPr/>
        </p:nvSpPr>
        <p:spPr>
          <a:xfrm>
            <a:off x="3478758" y="4817358"/>
            <a:ext cx="288032" cy="216024"/>
          </a:xfrm>
          <a:prstGeom prst="actionButtonBeginning">
            <a:avLst/>
          </a:prstGeom>
          <a:solidFill>
            <a:schemeClr val="accent6">
              <a:lumMod val="50000"/>
              <a:alpha val="4000"/>
            </a:schemeClr>
          </a:solidFill>
          <a:ln>
            <a:solidFill>
              <a:schemeClr val="bg1"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zycisk akcji: Strona główna 8">
            <a:hlinkClick r:id="" action="ppaction://hlinkshowjump?jump=firstslide" highlightClick="1"/>
          </p:cNvPr>
          <p:cNvSpPr/>
          <p:nvPr/>
        </p:nvSpPr>
        <p:spPr>
          <a:xfrm>
            <a:off x="3131840" y="4817358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bg1"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694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cap="small" dirty="0" smtClean="0">
                <a:latin typeface="Century Gothic" panose="020B0502020202020204" pitchFamily="34" charset="0"/>
              </a:rPr>
              <a:t>Dwory</a:t>
            </a:r>
            <a:endParaRPr lang="pl-PL" cap="small" dirty="0">
              <a:latin typeface="Century Gothic" panose="020B050202020202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827584" y="1563638"/>
            <a:ext cx="78488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hlinkClick r:id="rId3" action="ppaction://hlinksldjump"/>
              </a:rPr>
              <a:t>H</a:t>
            </a:r>
            <a:r>
              <a:rPr lang="pl-PL" cap="small" dirty="0" smtClean="0">
                <a:hlinkClick r:id="rId3" action="ppaction://hlinksldjump"/>
              </a:rPr>
              <a:t>ryniewicze</a:t>
            </a:r>
            <a:endParaRPr lang="pl-PL" cap="small" dirty="0" smtClean="0"/>
          </a:p>
          <a:p>
            <a:endParaRPr lang="pl-PL" cap="small" dirty="0"/>
          </a:p>
          <a:p>
            <a:r>
              <a:rPr lang="pl-PL" cap="small" dirty="0" smtClean="0">
                <a:hlinkClick r:id="rId4" action="ppaction://hlinksldjump"/>
              </a:rPr>
              <a:t>Ignatki</a:t>
            </a:r>
            <a:endParaRPr lang="pl-PL" cap="small" dirty="0" smtClean="0"/>
          </a:p>
          <a:p>
            <a:endParaRPr lang="pl-PL" cap="small" dirty="0"/>
          </a:p>
          <a:p>
            <a:r>
              <a:rPr lang="pl-PL" cap="small" dirty="0" smtClean="0">
                <a:hlinkClick r:id="rId5" action="ppaction://hlinksldjump"/>
              </a:rPr>
              <a:t>Niewodnica Nargilewska</a:t>
            </a:r>
            <a:endParaRPr lang="pl-PL" cap="small" dirty="0" smtClean="0"/>
          </a:p>
          <a:p>
            <a:endParaRPr lang="pl-PL" cap="small" dirty="0"/>
          </a:p>
          <a:p>
            <a:r>
              <a:rPr lang="pl-PL" cap="small" dirty="0" smtClean="0">
                <a:hlinkClick r:id="rId6" action="ppaction://hlinksldjump"/>
              </a:rPr>
              <a:t>Lewickie</a:t>
            </a:r>
            <a:endParaRPr lang="pl-PL" cap="small" dirty="0" smtClean="0"/>
          </a:p>
          <a:p>
            <a:endParaRPr lang="pl-PL" cap="small" dirty="0"/>
          </a:p>
          <a:p>
            <a:r>
              <a:rPr lang="pl-PL" cap="small" dirty="0" err="1" smtClean="0">
                <a:hlinkClick r:id="rId7" action="ppaction://hlinksldjump"/>
              </a:rPr>
              <a:t>Juchnowszczyzna</a:t>
            </a:r>
            <a:endParaRPr lang="pl-PL" cap="small" dirty="0" smtClean="0"/>
          </a:p>
          <a:p>
            <a:endParaRPr lang="pl-PL" cap="small" dirty="0"/>
          </a:p>
          <a:p>
            <a:endParaRPr lang="pl-PL" dirty="0"/>
          </a:p>
        </p:txBody>
      </p:sp>
      <p:sp>
        <p:nvSpPr>
          <p:cNvPr id="3" name="Przycisk akcji: Strona główna 2">
            <a:hlinkClick r:id="" action="ppaction://hlinkshowjump?jump=firstslide" highlightClick="1"/>
          </p:cNvPr>
          <p:cNvSpPr/>
          <p:nvPr/>
        </p:nvSpPr>
        <p:spPr>
          <a:xfrm>
            <a:off x="971600" y="4443958"/>
            <a:ext cx="216024" cy="216024"/>
          </a:xfrm>
          <a:prstGeom prst="actionButtonHome">
            <a:avLst/>
          </a:prstGeom>
          <a:solidFill>
            <a:schemeClr val="accent5">
              <a:lumMod val="20000"/>
              <a:lumOff val="80000"/>
              <a:alpha val="6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03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7250"/>
            <a:ext cx="9144000" cy="6858000"/>
          </a:xfrm>
          <a:prstGeom prst="rect">
            <a:avLst/>
          </a:prstGeom>
        </p:spPr>
      </p:pic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pl-PL" cap="small" dirty="0">
                <a:latin typeface="Century Gothic" panose="020B0502020202020204" pitchFamily="34" charset="0"/>
              </a:rPr>
              <a:t>Kapliczka w Kożanach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4932040" y="1203598"/>
            <a:ext cx="3816424" cy="2246769"/>
          </a:xfrm>
          <a:prstGeom prst="rect">
            <a:avLst/>
          </a:prstGeom>
          <a:solidFill>
            <a:srgbClr val="FFC000">
              <a:alpha val="46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Znajduje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się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nieopodal cerkwi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w Kożanach. Pochodzi z końca XIX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wieku,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wybudowano ją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nad źródełkiem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. Jej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bryłę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wieńczy wieżyczka w kształcie obelisku. Ściany szalowane są pionowo, w szczytach, obwiedzionych ażurowymi wiatrownicami, widoczne są jętki potraktowane jako ozdoba. Kapliczka ta, podobnie jak cerkiew w Kożanach,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inspirowana była drewnianą architekturą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rosyjską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pl-PL" sz="1400" cap="smal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Przycisk akcji: Początek 4">
            <a:hlinkClick r:id="rId3" action="ppaction://hlinksldjump" highlightClick="1"/>
          </p:cNvPr>
          <p:cNvSpPr/>
          <p:nvPr/>
        </p:nvSpPr>
        <p:spPr>
          <a:xfrm>
            <a:off x="4948064" y="3234343"/>
            <a:ext cx="288032" cy="216024"/>
          </a:xfrm>
          <a:prstGeom prst="actionButtonBeginning">
            <a:avLst/>
          </a:prstGeom>
          <a:solidFill>
            <a:schemeClr val="accent6">
              <a:lumMod val="50000"/>
              <a:alpha val="4000"/>
            </a:schemeClr>
          </a:solidFill>
          <a:ln>
            <a:solidFill>
              <a:schemeClr val="bg1"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" action="ppaction://hlinkshowjump?jump=firstslide" highlightClick="1"/>
          </p:cNvPr>
          <p:cNvSpPr/>
          <p:nvPr/>
        </p:nvSpPr>
        <p:spPr>
          <a:xfrm>
            <a:off x="5292080" y="3234343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bg1"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748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8570"/>
            <a:ext cx="9180512" cy="6120341"/>
          </a:xfrm>
          <a:prstGeom prst="rect">
            <a:avLst/>
          </a:prstGeom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solidFill>
            <a:schemeClr val="accent3">
              <a:lumMod val="50000"/>
              <a:alpha val="30000"/>
            </a:schemeClr>
          </a:solidFill>
        </p:spPr>
        <p:txBody>
          <a:bodyPr/>
          <a:lstStyle/>
          <a:p>
            <a:r>
              <a:rPr lang="pl-PL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Kapliczka w </a:t>
            </a:r>
            <a:r>
              <a:rPr lang="pl-PL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Zajączkach</a:t>
            </a:r>
            <a:endParaRPr lang="pl-PL" cap="smal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51520" y="1347614"/>
            <a:ext cx="2664296" cy="3108543"/>
          </a:xfrm>
          <a:prstGeom prst="rect">
            <a:avLst/>
          </a:prstGeom>
          <a:solidFill>
            <a:schemeClr val="accent3">
              <a:lumMod val="50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Prawosławna drewniana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kaplica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pw. Kazańskiej Ikony Matki Bożej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stoi na tzw.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Świętym Miejscu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w lesie położonym między wsiami Wojszki i Złotniki, niedaleko Zajączek. Zbudował ją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w 1880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roku na miejscu dwóch poprzednich kaplic </a:t>
            </a:r>
            <a:r>
              <a:rPr lang="pl-PL" sz="1400" cap="small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Teodozy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1400" cap="small" dirty="0" err="1">
                <a:solidFill>
                  <a:schemeClr val="bg1"/>
                </a:solidFill>
                <a:latin typeface="Century Gothic" panose="020B0502020202020204" pitchFamily="34" charset="0"/>
              </a:rPr>
              <a:t>Zdanuczuk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 ze wsi Pańki. W 1965 roku dobudowano do niej prezbiterium, a pod koniec XX wieku została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gruntownie odnowiona. </a:t>
            </a:r>
          </a:p>
        </p:txBody>
      </p:sp>
      <p:sp>
        <p:nvSpPr>
          <p:cNvPr id="6" name="Przycisk akcji: Początek 5">
            <a:hlinkClick r:id="rId3" action="ppaction://hlinksldjump" highlightClick="1"/>
          </p:cNvPr>
          <p:cNvSpPr/>
          <p:nvPr/>
        </p:nvSpPr>
        <p:spPr>
          <a:xfrm>
            <a:off x="2636664" y="4240133"/>
            <a:ext cx="288032" cy="216024"/>
          </a:xfrm>
          <a:prstGeom prst="actionButtonBeginning">
            <a:avLst/>
          </a:prstGeom>
          <a:solidFill>
            <a:schemeClr val="accent6">
              <a:lumMod val="50000"/>
              <a:alpha val="4000"/>
            </a:schemeClr>
          </a:solidFill>
          <a:ln>
            <a:solidFill>
              <a:schemeClr val="bg1"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" action="ppaction://hlinkshowjump?jump=firstslide" highlightClick="1"/>
          </p:cNvPr>
          <p:cNvSpPr/>
          <p:nvPr/>
        </p:nvSpPr>
        <p:spPr>
          <a:xfrm>
            <a:off x="2267744" y="4240133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bg1"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223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cap="small" dirty="0" smtClean="0">
                <a:latin typeface="Century Gothic" panose="020B0502020202020204" pitchFamily="34" charset="0"/>
              </a:rPr>
              <a:t>Cmentarze</a:t>
            </a:r>
            <a:endParaRPr lang="pl-PL" cap="small" dirty="0">
              <a:latin typeface="Century Gothic" panose="020B0502020202020204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115616" y="1419622"/>
            <a:ext cx="67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cap="small" dirty="0" smtClean="0">
                <a:hlinkClick r:id="rId3" action="ppaction://hlinksldjump"/>
              </a:rPr>
              <a:t>Cmentarz parafialny w Juchnowcu Kościelnym</a:t>
            </a:r>
            <a:endParaRPr lang="pl-PL" cap="small" dirty="0" smtClean="0"/>
          </a:p>
          <a:p>
            <a:endParaRPr lang="pl-PL" cap="small" dirty="0"/>
          </a:p>
          <a:p>
            <a:r>
              <a:rPr lang="pl-PL" cap="small" dirty="0" smtClean="0">
                <a:hlinkClick r:id="rId4" action="ppaction://hlinksldjump"/>
              </a:rPr>
              <a:t>Kaplica grobowa Nowickich</a:t>
            </a:r>
            <a:endParaRPr lang="pl-PL" cap="small" dirty="0"/>
          </a:p>
        </p:txBody>
      </p:sp>
      <p:sp>
        <p:nvSpPr>
          <p:cNvPr id="4" name="Przycisk akcji: Strona główna 3">
            <a:hlinkClick r:id="" action="ppaction://hlinkshowjump?jump=firstslide" highlightClick="1"/>
          </p:cNvPr>
          <p:cNvSpPr/>
          <p:nvPr/>
        </p:nvSpPr>
        <p:spPr>
          <a:xfrm>
            <a:off x="1259632" y="2499742"/>
            <a:ext cx="216024" cy="216024"/>
          </a:xfrm>
          <a:prstGeom prst="actionButtonHome">
            <a:avLst/>
          </a:prstGeom>
          <a:solidFill>
            <a:schemeClr val="accent5">
              <a:lumMod val="20000"/>
              <a:lumOff val="80000"/>
              <a:alpha val="6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07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84634"/>
            <a:ext cx="9143999" cy="609897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1080119"/>
          </a:xfrm>
          <a:noFill/>
        </p:spPr>
        <p:txBody>
          <a:bodyPr>
            <a:normAutofit fontScale="90000"/>
          </a:bodyPr>
          <a:lstStyle/>
          <a:p>
            <a:r>
              <a:rPr lang="pl-PL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Cmentarz parafialny w Juchnowcu Kościelnym</a:t>
            </a:r>
            <a:endParaRPr lang="pl-PL" cap="smal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5148064" y="1547639"/>
            <a:ext cx="3096344" cy="3323987"/>
          </a:xfrm>
          <a:prstGeom prst="rect">
            <a:avLst/>
          </a:prstGeom>
          <a:solidFill>
            <a:schemeClr val="tx2">
              <a:lumMod val="75000"/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Cmentarz założono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przed 1818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rokiem, wkrótce poświęcono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drewnianą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kaplicę cmentarną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ufundowaną przez Dionizego Lewickiego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. Funkcjonowała ona prawdopodobnie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zaledwie 40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lat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</a:p>
          <a:p>
            <a:pPr algn="r"/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1909 roku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teren cmentarza został powiększony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od strony Góry, natomiast w 2002 roku dodano do niego kawałek ziemi od strony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północnej. W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centrum stoi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murowana kaplica grobowa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Nowickich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To wokół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niej usytuowana jest większość najcenniejszych nagrobków. </a:t>
            </a:r>
          </a:p>
        </p:txBody>
      </p:sp>
      <p:sp>
        <p:nvSpPr>
          <p:cNvPr id="8" name="Przycisk akcji: Początek 7">
            <a:hlinkClick r:id="rId3" action="ppaction://hlinksldjump" highlightClick="1"/>
          </p:cNvPr>
          <p:cNvSpPr/>
          <p:nvPr/>
        </p:nvSpPr>
        <p:spPr>
          <a:xfrm>
            <a:off x="5148064" y="4655602"/>
            <a:ext cx="288032" cy="216024"/>
          </a:xfrm>
          <a:prstGeom prst="actionButtonBeginning">
            <a:avLst/>
          </a:prstGeom>
          <a:solidFill>
            <a:schemeClr val="accent6">
              <a:lumMod val="50000"/>
              <a:alpha val="4000"/>
            </a:schemeClr>
          </a:solidFill>
          <a:ln>
            <a:solidFill>
              <a:schemeClr val="bg1"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zycisk akcji: Strona główna 8">
            <a:hlinkClick r:id="" action="ppaction://hlinkshowjump?jump=firstslide" highlightClick="1"/>
          </p:cNvPr>
          <p:cNvSpPr/>
          <p:nvPr/>
        </p:nvSpPr>
        <p:spPr>
          <a:xfrm>
            <a:off x="5148064" y="4359559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bg1"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089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867767"/>
            <a:ext cx="9180512" cy="688538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5"/>
            <a:ext cx="8229600" cy="864096"/>
          </a:xfrm>
          <a:solidFill>
            <a:schemeClr val="accent3">
              <a:lumMod val="50000"/>
              <a:alpha val="19000"/>
            </a:schemeClr>
          </a:solidFill>
        </p:spPr>
        <p:txBody>
          <a:bodyPr>
            <a:normAutofit/>
          </a:bodyPr>
          <a:lstStyle/>
          <a:p>
            <a:r>
              <a:rPr lang="pl-PL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Kaplica grobowa Nowickich</a:t>
            </a:r>
            <a:endParaRPr lang="pl-PL" cap="smal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5292080" y="1563638"/>
            <a:ext cx="3312368" cy="3323987"/>
          </a:xfrm>
          <a:prstGeom prst="rect">
            <a:avLst/>
          </a:prstGeom>
          <a:solidFill>
            <a:schemeClr val="accent3">
              <a:lumMod val="50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Dokładna data jej budowy nie jest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znana.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W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znieśli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ją zapewne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na początku lat 80. XIX wieku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 Michał </a:t>
            </a:r>
            <a:endParaRPr lang="pl-PL" sz="1400" cap="small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/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Adolfina Nowiccy,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właściciele dworu w Lewickich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Miało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to związek ze śmiercią ich syna Tadeusza w 1880 roku.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1939 roku grobowiec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został splądrowany przez bolszewików, naruszone zostały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trumny. </a:t>
            </a:r>
            <a:endParaRPr lang="pl-PL" sz="1400" cap="small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/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Kaplica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usytuowana jest na pagórku w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centrum cmentarza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, otoczona żeliwnym ogrodzeniem. W tympanonie umieszczono płaskorzeźbę z herbem Nowicki oraz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napisem „Grób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rodziny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Nowickich”.</a:t>
            </a:r>
            <a:endParaRPr lang="pl-PL" sz="1400" cap="smal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Przycisk akcji: Początek 6">
            <a:hlinkClick r:id="rId3" action="ppaction://hlinksldjump" highlightClick="1"/>
          </p:cNvPr>
          <p:cNvSpPr/>
          <p:nvPr/>
        </p:nvSpPr>
        <p:spPr>
          <a:xfrm>
            <a:off x="5292080" y="4671601"/>
            <a:ext cx="288032" cy="216024"/>
          </a:xfrm>
          <a:prstGeom prst="actionButtonBeginning">
            <a:avLst/>
          </a:prstGeom>
          <a:solidFill>
            <a:schemeClr val="accent6">
              <a:lumMod val="50000"/>
              <a:alpha val="4000"/>
            </a:schemeClr>
          </a:solidFill>
          <a:ln>
            <a:solidFill>
              <a:schemeClr val="bg1"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zycisk akcji: Strona główna 7">
            <a:hlinkClick r:id="" action="ppaction://hlinkshowjump?jump=firstslide" highlightClick="1"/>
          </p:cNvPr>
          <p:cNvSpPr/>
          <p:nvPr/>
        </p:nvSpPr>
        <p:spPr>
          <a:xfrm>
            <a:off x="5652120" y="4671601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bg1"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559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cap="small" dirty="0" smtClean="0">
                <a:latin typeface="Century Gothic" panose="020B0502020202020204" pitchFamily="34" charset="0"/>
              </a:rPr>
              <a:t>Zabytki archeologiczne</a:t>
            </a:r>
            <a:endParaRPr lang="pl-PL" cap="small" dirty="0">
              <a:latin typeface="Century Gothic" panose="020B0502020202020204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611560" y="1444774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cap="small" dirty="0" smtClean="0">
                <a:hlinkClick r:id="rId3" action="ppaction://hlinksldjump"/>
              </a:rPr>
              <a:t>Kurhany w Rostołtach</a:t>
            </a:r>
            <a:endParaRPr lang="pl-PL" cap="small" dirty="0" smtClean="0"/>
          </a:p>
          <a:p>
            <a:endParaRPr lang="pl-PL" cap="small" dirty="0"/>
          </a:p>
          <a:p>
            <a:r>
              <a:rPr lang="pl-PL" cap="small" dirty="0" smtClean="0">
                <a:hlinkClick r:id="rId4" action="ppaction://hlinksldjump"/>
              </a:rPr>
              <a:t>Grodzisko w Zajączkach</a:t>
            </a:r>
            <a:endParaRPr lang="pl-PL" cap="small" dirty="0"/>
          </a:p>
        </p:txBody>
      </p:sp>
      <p:sp>
        <p:nvSpPr>
          <p:cNvPr id="4" name="Przycisk akcji: Strona główna 3">
            <a:hlinkClick r:id="" action="ppaction://hlinkshowjump?jump=firstslide" highlightClick="1"/>
          </p:cNvPr>
          <p:cNvSpPr/>
          <p:nvPr/>
        </p:nvSpPr>
        <p:spPr>
          <a:xfrm>
            <a:off x="742194" y="2571750"/>
            <a:ext cx="216024" cy="216024"/>
          </a:xfrm>
          <a:prstGeom prst="actionButtonHome">
            <a:avLst/>
          </a:prstGeom>
          <a:solidFill>
            <a:schemeClr val="accent5">
              <a:lumMod val="20000"/>
              <a:lumOff val="80000"/>
              <a:alpha val="6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756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04" y="-231973"/>
            <a:ext cx="9304608" cy="647156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k</a:t>
            </a:r>
            <a:r>
              <a:rPr lang="pl-PL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urhany w Rostołtach</a:t>
            </a:r>
            <a:endParaRPr lang="pl-PL" cap="smal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292080" y="1126372"/>
            <a:ext cx="3600400" cy="3323987"/>
          </a:xfrm>
          <a:prstGeom prst="rect">
            <a:avLst/>
          </a:prstGeom>
          <a:solidFill>
            <a:schemeClr val="bg1">
              <a:lumMod val="65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Pięć kurhanów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nieopodal wiejskich zabudowań odkryto jeszcze przed wojną,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w latach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30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Podczas badań archeolodzy odkryli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ślady ogromnych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ognisk,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znaczne ilości fragmentów ceramiki oraz kości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zwierzęcych – pozostałości po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dawnych obrzędach pogrzebowych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We wnętrzu grobu odnaleziono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także dary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dla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nieboszczyka. Po wojnie badacze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uznali, że kurhany w Rostołtach są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grobowcami wodzowskimi lub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książęcymi z III wieku naszej ery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N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określenie tak dużych konstrukcji w kształcie tych ze wsi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Rostołty wprowadzono określenie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„kurhany </a:t>
            </a:r>
            <a:r>
              <a:rPr lang="pl-PL" sz="1400" b="1" cap="small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rostołckie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”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pl-PL" sz="1400" cap="smal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zycisk akcji: Początek 5">
            <a:hlinkClick r:id="rId3" action="ppaction://hlinksldjump" highlightClick="1"/>
          </p:cNvPr>
          <p:cNvSpPr/>
          <p:nvPr/>
        </p:nvSpPr>
        <p:spPr>
          <a:xfrm>
            <a:off x="5320357" y="4234335"/>
            <a:ext cx="288032" cy="216024"/>
          </a:xfrm>
          <a:prstGeom prst="actionButtonBeginning">
            <a:avLst/>
          </a:prstGeom>
          <a:solidFill>
            <a:schemeClr val="accent6">
              <a:lumMod val="50000"/>
              <a:alpha val="4000"/>
            </a:schemeClr>
          </a:solidFill>
          <a:ln>
            <a:solidFill>
              <a:schemeClr val="bg1"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" action="ppaction://hlinkshowjump?jump=firstslide" highlightClick="1"/>
          </p:cNvPr>
          <p:cNvSpPr/>
          <p:nvPr/>
        </p:nvSpPr>
        <p:spPr>
          <a:xfrm>
            <a:off x="5652120" y="4234335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bg1"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603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18511"/>
            <a:ext cx="9649072" cy="5180521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cap="small" dirty="0">
                <a:latin typeface="Century Gothic" panose="020B0502020202020204" pitchFamily="34" charset="0"/>
              </a:rPr>
              <a:t>g</a:t>
            </a:r>
            <a:r>
              <a:rPr lang="pl-PL" cap="small" dirty="0" smtClean="0">
                <a:latin typeface="Century Gothic" panose="020B0502020202020204" pitchFamily="34" charset="0"/>
              </a:rPr>
              <a:t>rodzisko w Zajączkach</a:t>
            </a:r>
            <a:endParaRPr lang="pl-PL" cap="small" dirty="0">
              <a:latin typeface="Century Gothic" panose="020B050202020202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23528" y="1131590"/>
            <a:ext cx="3960440" cy="3754874"/>
          </a:xfrm>
          <a:prstGeom prst="rect">
            <a:avLst/>
          </a:prstGeom>
          <a:solidFill>
            <a:schemeClr val="bg2">
              <a:lumMod val="25000"/>
              <a:alpha val="41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Grodzisko datowane jest na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X wiek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. Jego powstanie naukowcy wiążą z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osadnictwem ruskim lub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mazowieckim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Być może gród ten był niewielką, przygraniczną strażnicą, choć równie dobrze mógł być to mały gródek pomocniczy dla grodu w Surażu lub Bielsku. Kres jego świetności położyła wojna. Został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zniszczony podczas najazdów książąt kijowskich przed 1041 rokiem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. </a:t>
            </a:r>
          </a:p>
          <a:p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Wykopaliska archeologiczne prowadzone w pobliżu grodziska wykazały, że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obok znajdowała się osada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, która funkcjonowała najprawdopodobniej od czasów neolitycznych aż do momentu zniszczenia grodu. Zachowane ślady dowodzą również, że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ludzie powrócili w to miejsce ponownie w XIII wieku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5" name="Przycisk akcji: Początek 4">
            <a:hlinkClick r:id="rId3" action="ppaction://hlinksldjump" highlightClick="1"/>
          </p:cNvPr>
          <p:cNvSpPr/>
          <p:nvPr/>
        </p:nvSpPr>
        <p:spPr>
          <a:xfrm>
            <a:off x="3995936" y="4670440"/>
            <a:ext cx="288032" cy="216024"/>
          </a:xfrm>
          <a:prstGeom prst="actionButtonBeginning">
            <a:avLst/>
          </a:prstGeom>
          <a:solidFill>
            <a:schemeClr val="accent6">
              <a:lumMod val="50000"/>
              <a:alpha val="4000"/>
            </a:schemeClr>
          </a:solidFill>
          <a:ln>
            <a:solidFill>
              <a:schemeClr val="bg1"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" action="ppaction://hlinkshowjump?jump=firstslide" highlightClick="1"/>
          </p:cNvPr>
          <p:cNvSpPr/>
          <p:nvPr/>
        </p:nvSpPr>
        <p:spPr>
          <a:xfrm>
            <a:off x="3635896" y="4670440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bg1"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958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cap="small" dirty="0" smtClean="0">
                <a:latin typeface="Century Gothic" panose="020B0502020202020204" pitchFamily="34" charset="0"/>
              </a:rPr>
              <a:t>Ciekawe miejsca</a:t>
            </a:r>
            <a:endParaRPr lang="pl-PL" cap="small" dirty="0">
              <a:latin typeface="Century Gothic" panose="020B0502020202020204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611560" y="1563638"/>
            <a:ext cx="78488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cap="small" dirty="0" smtClean="0">
                <a:hlinkClick r:id="rId3" action="ppaction://hlinksldjump"/>
              </a:rPr>
              <a:t>Wieś Wojszki</a:t>
            </a:r>
            <a:endParaRPr lang="pl-PL" cap="small" dirty="0" smtClean="0"/>
          </a:p>
          <a:p>
            <a:endParaRPr lang="pl-PL" cap="small" dirty="0"/>
          </a:p>
          <a:p>
            <a:r>
              <a:rPr lang="pl-PL" cap="small" dirty="0" smtClean="0">
                <a:hlinkClick r:id="rId4" action="ppaction://hlinksldjump"/>
              </a:rPr>
              <a:t>Frampol</a:t>
            </a:r>
            <a:endParaRPr lang="pl-PL" cap="small" dirty="0" smtClean="0"/>
          </a:p>
          <a:p>
            <a:endParaRPr lang="pl-PL" cap="small" dirty="0"/>
          </a:p>
          <a:p>
            <a:r>
              <a:rPr lang="pl-PL" cap="small" dirty="0" smtClean="0">
                <a:hlinkClick r:id="rId5" action="ppaction://hlinksldjump"/>
              </a:rPr>
              <a:t>Dolina Narwi</a:t>
            </a:r>
            <a:endParaRPr lang="pl-PL" cap="small" dirty="0" smtClean="0"/>
          </a:p>
          <a:p>
            <a:endParaRPr lang="pl-PL" cap="small" dirty="0"/>
          </a:p>
          <a:p>
            <a:endParaRPr lang="pl-PL" cap="small" dirty="0"/>
          </a:p>
        </p:txBody>
      </p:sp>
      <p:sp>
        <p:nvSpPr>
          <p:cNvPr id="4" name="Przycisk akcji: Strona główna 3">
            <a:hlinkClick r:id="" action="ppaction://hlinkshowjump?jump=firstslide" highlightClick="1"/>
          </p:cNvPr>
          <p:cNvSpPr/>
          <p:nvPr/>
        </p:nvSpPr>
        <p:spPr>
          <a:xfrm>
            <a:off x="713619" y="3219822"/>
            <a:ext cx="216024" cy="216024"/>
          </a:xfrm>
          <a:prstGeom prst="actionButtonHome">
            <a:avLst/>
          </a:prstGeom>
          <a:solidFill>
            <a:schemeClr val="accent5">
              <a:lumMod val="20000"/>
              <a:lumOff val="80000"/>
              <a:alpha val="6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080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20077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cap="small" dirty="0" smtClean="0">
                <a:latin typeface="Century Gothic" panose="020B0502020202020204" pitchFamily="34" charset="0"/>
              </a:rPr>
              <a:t>Wojszki</a:t>
            </a:r>
            <a:endParaRPr lang="pl-PL" cap="small" dirty="0">
              <a:latin typeface="Century Gothic" panose="020B050202020202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23528" y="3219822"/>
            <a:ext cx="8424936" cy="1815882"/>
          </a:xfrm>
          <a:prstGeom prst="rect">
            <a:avLst/>
          </a:prstGeom>
          <a:solidFill>
            <a:schemeClr val="accent2">
              <a:lumMod val="75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Na przełomie XIX i XX wieku wieś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była jedną z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najludniejszych osad nadnarwiańskich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Pierwsze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z zachowanych do dziś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domów powstały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na początku XX wieku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Miejscowi snycerze ozdabiali je charakterystycznymi, ażurowymi ornamentami. 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Zdobienia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pokrywają naroża domów, szczyty, krawędzie dachów, okalają okna i drzwi. Są to głównie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motywy roślinne i kwiatowe oraz wzory geometryczne - gwiazdy, krzyżyki, trójkąty czy okrągłe, otwarte kształty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. Na zdobieniach pojawiają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się także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uproszczone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sylwetki ptaków lub ludzi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. Stosowano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również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podłużne pionowe listewki oraz ząbkowanie -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przede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wszystkim na narożach. Elementy zdobnicze malowane są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w kolorze kontrastowym do reszty domu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, przeważnie jest to czysta biel. </a:t>
            </a:r>
          </a:p>
        </p:txBody>
      </p:sp>
      <p:sp>
        <p:nvSpPr>
          <p:cNvPr id="6" name="Przycisk akcji: Początek 5">
            <a:hlinkClick r:id="rId3" action="ppaction://hlinksldjump" highlightClick="1"/>
          </p:cNvPr>
          <p:cNvSpPr/>
          <p:nvPr/>
        </p:nvSpPr>
        <p:spPr>
          <a:xfrm>
            <a:off x="8438132" y="4819680"/>
            <a:ext cx="288032" cy="216024"/>
          </a:xfrm>
          <a:prstGeom prst="actionButtonBeginning">
            <a:avLst/>
          </a:prstGeom>
          <a:solidFill>
            <a:schemeClr val="accent6">
              <a:lumMod val="50000"/>
              <a:alpha val="4000"/>
            </a:schemeClr>
          </a:solidFill>
          <a:ln>
            <a:solidFill>
              <a:schemeClr val="bg1"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" action="ppaction://hlinkshowjump?jump=firstslide" highlightClick="1"/>
          </p:cNvPr>
          <p:cNvSpPr/>
          <p:nvPr/>
        </p:nvSpPr>
        <p:spPr>
          <a:xfrm>
            <a:off x="8100392" y="4819680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bg1"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570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" b="8078"/>
          <a:stretch/>
        </p:blipFill>
        <p:spPr>
          <a:xfrm>
            <a:off x="-356465" y="-1294680"/>
            <a:ext cx="9659634" cy="6552000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436096" y="1052736"/>
            <a:ext cx="3538736" cy="2592064"/>
          </a:xfrm>
          <a:solidFill>
            <a:schemeClr val="accent3">
              <a:lumMod val="60000"/>
              <a:lumOff val="40000"/>
              <a:alpha val="43000"/>
            </a:schemeClr>
          </a:solidFill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Dwór w obecnym miejscu wzniesiono </a:t>
            </a:r>
          </a:p>
          <a:p>
            <a:pPr marL="0" indent="0" algn="r">
              <a:buNone/>
            </a:pP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 latach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70-80 XIX wieku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Dawniej otaczał go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sad owocowy oraz szpalery lip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W czasie II wojny światowej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zniszczeniom uległy budynki dworskie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 wycięto także wiele drzew. Część dworu zajmowała Gromadzka Rada Narodowa, zaś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od 1977 roku znajduje się on w prywatnych rękach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Nowi właściciele wyremontowali dwór, który do dziś pełni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funkcję mieszkalną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107504" y="195486"/>
            <a:ext cx="873169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Hryniewicze</a:t>
            </a:r>
            <a:endParaRPr lang="pl-PL" cap="smal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zycisk akcji: Początek 5">
            <a:hlinkClick r:id="rId3" action="ppaction://hlinksldjump" highlightClick="1"/>
          </p:cNvPr>
          <p:cNvSpPr/>
          <p:nvPr/>
        </p:nvSpPr>
        <p:spPr>
          <a:xfrm>
            <a:off x="5452938" y="3428776"/>
            <a:ext cx="288032" cy="216024"/>
          </a:xfrm>
          <a:prstGeom prst="actionButtonBeginning">
            <a:avLst/>
          </a:prstGeom>
          <a:solidFill>
            <a:schemeClr val="accent3">
              <a:lumMod val="75000"/>
              <a:alpha val="55000"/>
            </a:schemeClr>
          </a:solidFill>
          <a:ln>
            <a:solidFill>
              <a:schemeClr val="bg1"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" action="ppaction://hlinkshowjump?jump=firstslide" highlightClick="1"/>
          </p:cNvPr>
          <p:cNvSpPr/>
          <p:nvPr/>
        </p:nvSpPr>
        <p:spPr>
          <a:xfrm>
            <a:off x="5796136" y="3428776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bg1">
                <a:alpha val="4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63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725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  <a:alpha val="25000"/>
            </a:schemeClr>
          </a:solidFill>
        </p:spPr>
        <p:txBody>
          <a:bodyPr/>
          <a:lstStyle/>
          <a:p>
            <a:r>
              <a:rPr lang="pl-PL" cap="small" dirty="0" smtClean="0">
                <a:latin typeface="Century Gothic" panose="020B0502020202020204" pitchFamily="34" charset="0"/>
              </a:rPr>
              <a:t>Frampol</a:t>
            </a:r>
            <a:endParaRPr lang="pl-PL" cap="small" dirty="0">
              <a:latin typeface="Century Gothic" panose="020B050202020202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23528" y="1347614"/>
            <a:ext cx="2448272" cy="3108543"/>
          </a:xfrm>
          <a:prstGeom prst="rect">
            <a:avLst/>
          </a:prstGeom>
          <a:solidFill>
            <a:schemeClr val="bg2">
              <a:lumMod val="50000"/>
              <a:alpha val="87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We Frampolu (obecnie Hołówki Duże) rodził się, mieszkał i tworzył pisarz Edward Redliński, autor między innymi „Konopielki” czy „Awansu”. Znajduje się tutaj Domek Twórczości Edwarda Redlińskiego. Można tu zwiedzić wystawę poświęconą pisarzowi, obejrzeć stare narzędzia rolnicze a także zorganizować ognisko lub wybrać się na ryby.</a:t>
            </a:r>
            <a:endParaRPr lang="pl-PL" sz="1400" cap="smal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zycisk akcji: Początek 5">
            <a:hlinkClick r:id="rId3" action="ppaction://hlinksldjump" highlightClick="1"/>
          </p:cNvPr>
          <p:cNvSpPr/>
          <p:nvPr/>
        </p:nvSpPr>
        <p:spPr>
          <a:xfrm>
            <a:off x="2471985" y="4238637"/>
            <a:ext cx="288032" cy="216024"/>
          </a:xfrm>
          <a:prstGeom prst="actionButtonBeginning">
            <a:avLst/>
          </a:prstGeom>
          <a:solidFill>
            <a:schemeClr val="accent6">
              <a:lumMod val="50000"/>
              <a:alpha val="4000"/>
            </a:schemeClr>
          </a:solidFill>
          <a:ln>
            <a:solidFill>
              <a:schemeClr val="bg1"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" action="ppaction://hlinkshowjump?jump=firstslide" highlightClick="1"/>
          </p:cNvPr>
          <p:cNvSpPr/>
          <p:nvPr/>
        </p:nvSpPr>
        <p:spPr>
          <a:xfrm>
            <a:off x="2123728" y="4240133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bg1"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774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4345"/>
            <a:ext cx="9144000" cy="609219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  <a:alpha val="29000"/>
            </a:schemeClr>
          </a:solidFill>
        </p:spPr>
        <p:txBody>
          <a:bodyPr/>
          <a:lstStyle/>
          <a:p>
            <a:r>
              <a:rPr lang="pl-PL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Dolina Narwi</a:t>
            </a:r>
            <a:endParaRPr lang="pl-PL" cap="smal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820395" y="1707654"/>
            <a:ext cx="2952328" cy="2893100"/>
          </a:xfrm>
          <a:prstGeom prst="rect">
            <a:avLst/>
          </a:prstGeom>
          <a:solidFill>
            <a:srgbClr val="92D050">
              <a:alpha val="62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 południowej części gminy Juchnowiec znajduje się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Obszar Chronionego Krajobrazu Doliny Narwi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Dolina Górnej Narwi to jedna z najlepiej zachowanych </a:t>
            </a:r>
          </a:p>
          <a:p>
            <a:pPr algn="r"/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 Polsce dolin rzecznych. Koryto rzeki ma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naturalny charakter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 rzeka swobodnie meandruje tworząc starorzecza. </a:t>
            </a:r>
          </a:p>
          <a:p>
            <a:pPr algn="r"/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 otaczających Narew bagnach i szuwarach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licznie mieszkają ptaki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 np. cyranki czy błotniaki łąkowe.   </a:t>
            </a:r>
            <a:endParaRPr lang="pl-PL" sz="1400" cap="smal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zycisk akcji: Początek 5">
            <a:hlinkClick r:id="rId3" action="ppaction://hlinksldjump" highlightClick="1"/>
          </p:cNvPr>
          <p:cNvSpPr/>
          <p:nvPr/>
        </p:nvSpPr>
        <p:spPr>
          <a:xfrm>
            <a:off x="5820395" y="4347516"/>
            <a:ext cx="288032" cy="216024"/>
          </a:xfrm>
          <a:prstGeom prst="actionButtonBeginning">
            <a:avLst/>
          </a:prstGeom>
          <a:solidFill>
            <a:schemeClr val="accent6">
              <a:lumMod val="50000"/>
              <a:alpha val="4000"/>
            </a:schemeClr>
          </a:solidFill>
          <a:ln>
            <a:solidFill>
              <a:schemeClr val="bg1"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" action="ppaction://hlinkshowjump?jump=firstslide" highlightClick="1"/>
          </p:cNvPr>
          <p:cNvSpPr/>
          <p:nvPr/>
        </p:nvSpPr>
        <p:spPr>
          <a:xfrm>
            <a:off x="6156176" y="4347516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bg1"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636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cap="small" dirty="0" smtClean="0">
                <a:latin typeface="Century Gothic" panose="020B0502020202020204" pitchFamily="34" charset="0"/>
              </a:rPr>
              <a:t>Szlaki turystyczne</a:t>
            </a:r>
            <a:endParaRPr lang="pl-PL" cap="small" dirty="0">
              <a:latin typeface="Century Gothic" panose="020B0502020202020204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539552" y="1563638"/>
            <a:ext cx="78488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cap="small" dirty="0" smtClean="0">
                <a:hlinkClick r:id="rId3" action="ppaction://hlinksldjump"/>
              </a:rPr>
              <a:t>Szlak podmiejskich rezydencji</a:t>
            </a:r>
            <a:endParaRPr lang="pl-PL" cap="small" dirty="0" smtClean="0"/>
          </a:p>
          <a:p>
            <a:endParaRPr lang="pl-PL" cap="small" dirty="0"/>
          </a:p>
          <a:p>
            <a:r>
              <a:rPr lang="pl-PL" cap="small" dirty="0" smtClean="0">
                <a:hlinkClick r:id="rId4" action="ppaction://hlinksldjump"/>
              </a:rPr>
              <a:t>Szlak </a:t>
            </a:r>
            <a:r>
              <a:rPr lang="pl-PL" cap="small" dirty="0" err="1" smtClean="0">
                <a:hlinkClick r:id="rId4" action="ppaction://hlinksldjump"/>
              </a:rPr>
              <a:t>konopielki</a:t>
            </a:r>
            <a:endParaRPr lang="pl-PL" cap="small" dirty="0" smtClean="0"/>
          </a:p>
          <a:p>
            <a:endParaRPr lang="pl-PL" cap="small" dirty="0"/>
          </a:p>
          <a:p>
            <a:r>
              <a:rPr lang="pl-PL" cap="small" dirty="0" smtClean="0">
                <a:hlinkClick r:id="rId5" action="ppaction://hlinksldjump"/>
              </a:rPr>
              <a:t>Podlaski szlak bociani</a:t>
            </a:r>
            <a:endParaRPr lang="pl-PL" cap="small" dirty="0" smtClean="0"/>
          </a:p>
          <a:p>
            <a:endParaRPr lang="pl-PL" cap="small" dirty="0"/>
          </a:p>
          <a:p>
            <a:r>
              <a:rPr lang="pl-PL" cap="small" dirty="0" smtClean="0">
                <a:hlinkClick r:id="rId6" action="ppaction://hlinksldjump"/>
              </a:rPr>
              <a:t>Obwodnica rowerowa gminy Juchnowiec Kościelny</a:t>
            </a:r>
            <a:endParaRPr lang="pl-PL" cap="small" dirty="0" smtClean="0"/>
          </a:p>
          <a:p>
            <a:endParaRPr lang="pl-PL" cap="small" dirty="0"/>
          </a:p>
          <a:p>
            <a:endParaRPr lang="pl-PL" cap="small" dirty="0" smtClean="0"/>
          </a:p>
          <a:p>
            <a:endParaRPr lang="pl-PL" cap="small" dirty="0"/>
          </a:p>
          <a:p>
            <a:endParaRPr lang="pl-PL" cap="small" dirty="0"/>
          </a:p>
        </p:txBody>
      </p:sp>
      <p:sp>
        <p:nvSpPr>
          <p:cNvPr id="4" name="Przycisk akcji: Strona główna 3">
            <a:hlinkClick r:id="" action="ppaction://hlinkshowjump?jump=firstslide" highlightClick="1"/>
          </p:cNvPr>
          <p:cNvSpPr/>
          <p:nvPr/>
        </p:nvSpPr>
        <p:spPr>
          <a:xfrm>
            <a:off x="611560" y="3795886"/>
            <a:ext cx="216024" cy="216024"/>
          </a:xfrm>
          <a:prstGeom prst="actionButtonHome">
            <a:avLst/>
          </a:prstGeom>
          <a:solidFill>
            <a:schemeClr val="accent5">
              <a:lumMod val="20000"/>
              <a:lumOff val="80000"/>
              <a:alpha val="6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486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8570"/>
            <a:ext cx="9144000" cy="601579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  <a:alpha val="65000"/>
            </a:schemeClr>
          </a:solidFill>
        </p:spPr>
        <p:txBody>
          <a:bodyPr/>
          <a:lstStyle/>
          <a:p>
            <a:r>
              <a:rPr lang="pl-PL" cap="small" dirty="0" smtClean="0">
                <a:latin typeface="Century Gothic" panose="020B0502020202020204" pitchFamily="34" charset="0"/>
              </a:rPr>
              <a:t>Szlak podmiejskich rezydencji</a:t>
            </a:r>
            <a:endParaRPr lang="pl-PL" cap="small" dirty="0">
              <a:latin typeface="Century Gothic" panose="020B050202020202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67544" y="1347614"/>
            <a:ext cx="2808312" cy="2031325"/>
          </a:xfrm>
          <a:prstGeom prst="rect">
            <a:avLst/>
          </a:prstGeom>
          <a:solidFill>
            <a:schemeClr val="accent3">
              <a:lumMod val="40000"/>
              <a:lumOff val="6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400" cap="small" dirty="0" smtClean="0">
                <a:latin typeface="Century Gothic" panose="020B0502020202020204" pitchFamily="34" charset="0"/>
              </a:rPr>
              <a:t>Szlak prowadzi </a:t>
            </a:r>
            <a:r>
              <a:rPr lang="pl-PL" sz="1400" cap="small" dirty="0">
                <a:latin typeface="Century Gothic" panose="020B0502020202020204" pitchFamily="34" charset="0"/>
              </a:rPr>
              <a:t>przez niewielkie miejscowości, dawniej będące </a:t>
            </a:r>
            <a:r>
              <a:rPr lang="pl-PL" sz="1400" b="1" cap="small" dirty="0">
                <a:latin typeface="Century Gothic" panose="020B0502020202020204" pitchFamily="34" charset="0"/>
              </a:rPr>
              <a:t>rezydencjami podlaskich rodów </a:t>
            </a:r>
            <a:r>
              <a:rPr lang="pl-PL" sz="1400" b="1" cap="small" dirty="0" smtClean="0">
                <a:latin typeface="Century Gothic" panose="020B0502020202020204" pitchFamily="34" charset="0"/>
              </a:rPr>
              <a:t>szlacheckich</a:t>
            </a:r>
            <a:r>
              <a:rPr lang="pl-PL" sz="1400" cap="small" dirty="0" smtClean="0">
                <a:latin typeface="Century Gothic" panose="020B0502020202020204" pitchFamily="34" charset="0"/>
              </a:rPr>
              <a:t>. Okala Białystok od południa i wschodu łącząc Puszczę Knyszyńską z Narwiańskim Parkiem Narodowym. Trasa jest dość łatwa i liczy ok. 50 km.</a:t>
            </a:r>
            <a:endParaRPr lang="pl-PL" sz="1400" cap="small" dirty="0">
              <a:latin typeface="Century Gothic" panose="020B0502020202020204" pitchFamily="34" charset="0"/>
            </a:endParaRPr>
          </a:p>
        </p:txBody>
      </p:sp>
      <p:sp>
        <p:nvSpPr>
          <p:cNvPr id="6" name="Przycisk akcji: Początek 5">
            <a:hlinkClick r:id="rId3" action="ppaction://hlinksldjump" highlightClick="1"/>
          </p:cNvPr>
          <p:cNvSpPr/>
          <p:nvPr/>
        </p:nvSpPr>
        <p:spPr>
          <a:xfrm>
            <a:off x="3004914" y="3139988"/>
            <a:ext cx="288032" cy="216024"/>
          </a:xfrm>
          <a:prstGeom prst="actionButtonBeginning">
            <a:avLst/>
          </a:prstGeom>
          <a:solidFill>
            <a:schemeClr val="accent6">
              <a:lumMod val="50000"/>
              <a:alpha val="4000"/>
            </a:schemeClr>
          </a:solidFill>
          <a:ln>
            <a:solidFill>
              <a:schemeClr val="bg1"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" action="ppaction://hlinkshowjump?jump=firstslide" highlightClick="1"/>
          </p:cNvPr>
          <p:cNvSpPr/>
          <p:nvPr/>
        </p:nvSpPr>
        <p:spPr>
          <a:xfrm>
            <a:off x="2627784" y="3139988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bg1"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626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56" y="0"/>
            <a:ext cx="9499083" cy="514673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  <a:alpha val="29000"/>
            </a:schemeClr>
          </a:solidFill>
        </p:spPr>
        <p:txBody>
          <a:bodyPr/>
          <a:lstStyle/>
          <a:p>
            <a:r>
              <a:rPr lang="pl-PL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Szlak Konopielki</a:t>
            </a:r>
            <a:endParaRPr lang="pl-PL" cap="smal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156176" y="1707654"/>
            <a:ext cx="2808312" cy="2462213"/>
          </a:xfrm>
          <a:prstGeom prst="rect">
            <a:avLst/>
          </a:prstGeom>
          <a:solidFill>
            <a:schemeClr val="accent3">
              <a:lumMod val="60000"/>
              <a:lumOff val="40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Trasa nawiązuje do tytułu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powieści Edwarda Redlińskiego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Prowadzi przez miejscowości: Suraż – Zawyki – Doktorce – </a:t>
            </a:r>
            <a:r>
              <a:rPr lang="pl-PL" sz="1400" cap="small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Lesznia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– Czaczki – Rostołty – Juchnowiec Kościelny – Turośń Kościelna – Turośń Dolna – Suraż. Szlak liczy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60 km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 po drodze można zobaczyć stare zagrody gospodarskie, świątynie, wiejskie kapliczki,</a:t>
            </a:r>
            <a:endParaRPr lang="pl-PL" sz="1400" cap="smal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zycisk akcji: Początek 5">
            <a:hlinkClick r:id="rId3" action="ppaction://hlinksldjump" highlightClick="1"/>
          </p:cNvPr>
          <p:cNvSpPr/>
          <p:nvPr/>
        </p:nvSpPr>
        <p:spPr>
          <a:xfrm>
            <a:off x="6156176" y="3944293"/>
            <a:ext cx="288032" cy="216024"/>
          </a:xfrm>
          <a:prstGeom prst="actionButtonBeginning">
            <a:avLst/>
          </a:prstGeom>
          <a:solidFill>
            <a:schemeClr val="accent6">
              <a:lumMod val="50000"/>
              <a:alpha val="4000"/>
            </a:schemeClr>
          </a:solidFill>
          <a:ln>
            <a:solidFill>
              <a:schemeClr val="bg1"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" action="ppaction://hlinkshowjump?jump=firstslide" highlightClick="1"/>
          </p:cNvPr>
          <p:cNvSpPr/>
          <p:nvPr/>
        </p:nvSpPr>
        <p:spPr>
          <a:xfrm>
            <a:off x="6156176" y="3643316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bg1"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627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367617"/>
            <a:ext cx="9361040" cy="587873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  <a:alpha val="28000"/>
            </a:schemeClr>
          </a:solidFill>
        </p:spPr>
        <p:txBody>
          <a:bodyPr/>
          <a:lstStyle/>
          <a:p>
            <a:r>
              <a:rPr lang="pl-PL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Podlaski Szlak Bociani</a:t>
            </a:r>
            <a:endParaRPr lang="pl-PL" cap="smal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79512" y="1563638"/>
            <a:ext cx="3024336" cy="2893100"/>
          </a:xfrm>
          <a:prstGeom prst="rect">
            <a:avLst/>
          </a:prstGeom>
          <a:solidFill>
            <a:schemeClr val="accent3">
              <a:lumMod val="60000"/>
              <a:lumOff val="40000"/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Łączy najpiękniejsze miejsca województwa podlaskiego, w tym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4 parki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narodowe: Białowieski, Narwiański, Biebrzański i Wigierski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J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est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najdłuższym znakowanym szlakiem rowerowym województwa podlaskiego liczącym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412,5 km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. Dzięki tablicom informacyjnym można poznać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życie i zwyczaje Bociana Białego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oraz dowiedzieć się o miejscowościach i atrakcjach turystycznych na szlaku.</a:t>
            </a:r>
          </a:p>
        </p:txBody>
      </p:sp>
      <p:sp>
        <p:nvSpPr>
          <p:cNvPr id="6" name="Przycisk akcji: Początek 5">
            <a:hlinkClick r:id="rId3" action="ppaction://hlinksldjump" highlightClick="1"/>
          </p:cNvPr>
          <p:cNvSpPr/>
          <p:nvPr/>
        </p:nvSpPr>
        <p:spPr>
          <a:xfrm>
            <a:off x="2900065" y="4231164"/>
            <a:ext cx="288032" cy="216024"/>
          </a:xfrm>
          <a:prstGeom prst="actionButtonBeginning">
            <a:avLst/>
          </a:prstGeom>
          <a:solidFill>
            <a:schemeClr val="accent6">
              <a:lumMod val="50000"/>
              <a:alpha val="4000"/>
            </a:schemeClr>
          </a:solidFill>
          <a:ln>
            <a:solidFill>
              <a:schemeClr val="bg1"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" action="ppaction://hlinkshowjump?jump=firstslide" highlightClick="1"/>
          </p:cNvPr>
          <p:cNvSpPr/>
          <p:nvPr/>
        </p:nvSpPr>
        <p:spPr>
          <a:xfrm>
            <a:off x="2555776" y="4231164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bg1"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370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158"/>
            <a:ext cx="9144000" cy="538581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069628"/>
          </a:xfrm>
          <a:solidFill>
            <a:schemeClr val="accent3">
              <a:lumMod val="40000"/>
              <a:lumOff val="60000"/>
              <a:alpha val="48000"/>
            </a:schemeClr>
          </a:solidFill>
        </p:spPr>
        <p:txBody>
          <a:bodyPr>
            <a:normAutofit fontScale="90000"/>
          </a:bodyPr>
          <a:lstStyle/>
          <a:p>
            <a:r>
              <a:rPr lang="pl-PL" cap="small" dirty="0"/>
              <a:t>Obwodnica rowerowa gminy Juchnowiec Kościelny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627784" y="3147814"/>
            <a:ext cx="4752528" cy="1600438"/>
          </a:xfrm>
          <a:prstGeom prst="rect">
            <a:avLst/>
          </a:prstGeom>
          <a:solidFill>
            <a:schemeClr val="accent3">
              <a:lumMod val="40000"/>
              <a:lumOff val="6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400" cap="small" dirty="0">
                <a:latin typeface="Century Gothic" panose="020B0502020202020204" pitchFamily="34" charset="0"/>
              </a:rPr>
              <a:t>Trasa prowadzi z </a:t>
            </a:r>
            <a:r>
              <a:rPr lang="pl-PL" sz="1400" b="1" cap="small" dirty="0" smtClean="0">
                <a:latin typeface="Century Gothic" panose="020B0502020202020204" pitchFamily="34" charset="0"/>
              </a:rPr>
              <a:t>Kleosina na południe ku Dolinie Narwi </a:t>
            </a:r>
            <a:r>
              <a:rPr lang="pl-PL" sz="1400" cap="small" dirty="0" smtClean="0">
                <a:latin typeface="Century Gothic" panose="020B0502020202020204" pitchFamily="34" charset="0"/>
              </a:rPr>
              <a:t>a następnie zawraca i kończy się w Niewodnicy Koryckiej – w ten sposób okala gminę Juchnowiec Kościelny. </a:t>
            </a:r>
            <a:r>
              <a:rPr lang="pl-PL" sz="1400" cap="small" dirty="0">
                <a:latin typeface="Century Gothic" panose="020B0502020202020204" pitchFamily="34" charset="0"/>
              </a:rPr>
              <a:t>Największą atrakcją są </a:t>
            </a:r>
            <a:r>
              <a:rPr lang="pl-PL" sz="1400" b="1" cap="small" dirty="0">
                <a:latin typeface="Century Gothic" panose="020B0502020202020204" pitchFamily="34" charset="0"/>
              </a:rPr>
              <a:t>liczne zabytki tradycyjnego dla Podlasia budownictwa </a:t>
            </a:r>
            <a:r>
              <a:rPr lang="pl-PL" sz="1400" b="1" cap="small" dirty="0" smtClean="0">
                <a:latin typeface="Century Gothic" panose="020B0502020202020204" pitchFamily="34" charset="0"/>
              </a:rPr>
              <a:t>wiejskiego</a:t>
            </a:r>
            <a:r>
              <a:rPr lang="pl-PL" sz="1400" cap="small" dirty="0" smtClean="0">
                <a:latin typeface="Century Gothic" panose="020B0502020202020204" pitchFamily="34" charset="0"/>
              </a:rPr>
              <a:t>. Szlak prowadzi przez łąki i lasy, po drogach asfaltowych oraz piaszczystych. </a:t>
            </a:r>
            <a:endParaRPr lang="pl-PL" sz="1400" cap="small" dirty="0">
              <a:latin typeface="Century Gothic" panose="020B0502020202020204" pitchFamily="34" charset="0"/>
            </a:endParaRPr>
          </a:p>
        </p:txBody>
      </p:sp>
      <p:sp>
        <p:nvSpPr>
          <p:cNvPr id="6" name="Przycisk akcji: Początek 5">
            <a:hlinkClick r:id="rId3" action="ppaction://hlinksldjump" highlightClick="1"/>
          </p:cNvPr>
          <p:cNvSpPr/>
          <p:nvPr/>
        </p:nvSpPr>
        <p:spPr>
          <a:xfrm>
            <a:off x="7092280" y="4532228"/>
            <a:ext cx="288032" cy="216024"/>
          </a:xfrm>
          <a:prstGeom prst="actionButtonBeginning">
            <a:avLst/>
          </a:prstGeom>
          <a:solidFill>
            <a:schemeClr val="accent6">
              <a:lumMod val="50000"/>
              <a:alpha val="4000"/>
            </a:schemeClr>
          </a:solidFill>
          <a:ln>
            <a:solidFill>
              <a:schemeClr val="bg1"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" action="ppaction://hlinkshowjump?jump=firstslide" highlightClick="1"/>
          </p:cNvPr>
          <p:cNvSpPr/>
          <p:nvPr/>
        </p:nvSpPr>
        <p:spPr>
          <a:xfrm>
            <a:off x="6732240" y="4532228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bg1"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595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cap="small" dirty="0" smtClean="0">
                <a:latin typeface="Century Gothic" panose="020B0502020202020204" pitchFamily="34" charset="0"/>
              </a:rPr>
              <a:t>Nie tylko Juchnowiec, </a:t>
            </a:r>
            <a:br>
              <a:rPr lang="pl-PL" cap="small" dirty="0" smtClean="0">
                <a:latin typeface="Century Gothic" panose="020B0502020202020204" pitchFamily="34" charset="0"/>
              </a:rPr>
            </a:br>
            <a:r>
              <a:rPr lang="pl-PL" cap="small" dirty="0" smtClean="0">
                <a:latin typeface="Century Gothic" panose="020B0502020202020204" pitchFamily="34" charset="0"/>
              </a:rPr>
              <a:t>czyli atrakcje w sąsiedztwie</a:t>
            </a:r>
            <a:endParaRPr lang="pl-PL" cap="small" dirty="0">
              <a:latin typeface="Century Gothic" panose="020B050202020202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611560" y="1275606"/>
            <a:ext cx="79928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cap="small" dirty="0" smtClean="0">
                <a:latin typeface="+mj-lt"/>
                <a:hlinkClick r:id="rId3" action="ppaction://hlinksldjump"/>
              </a:rPr>
              <a:t>Zwierki</a:t>
            </a:r>
            <a:endParaRPr lang="pl-PL" cap="small" dirty="0" smtClean="0">
              <a:latin typeface="+mj-lt"/>
            </a:endParaRPr>
          </a:p>
          <a:p>
            <a:endParaRPr lang="pl-PL" cap="small" dirty="0" smtClean="0">
              <a:latin typeface="+mj-lt"/>
            </a:endParaRPr>
          </a:p>
          <a:p>
            <a:r>
              <a:rPr lang="pl-PL" cap="small" dirty="0" smtClean="0">
                <a:latin typeface="+mj-lt"/>
                <a:hlinkClick r:id="rId4" action="ppaction://hlinksldjump"/>
              </a:rPr>
              <a:t>Zabłudów</a:t>
            </a:r>
            <a:endParaRPr lang="pl-PL" cap="small" dirty="0" smtClean="0">
              <a:latin typeface="+mj-lt"/>
            </a:endParaRPr>
          </a:p>
          <a:p>
            <a:endParaRPr lang="pl-PL" cap="small" dirty="0">
              <a:latin typeface="+mj-lt"/>
            </a:endParaRPr>
          </a:p>
          <a:p>
            <a:r>
              <a:rPr lang="pl-PL" cap="small" dirty="0" smtClean="0">
                <a:latin typeface="+mj-lt"/>
                <a:hlinkClick r:id="rId5" action="ppaction://hlinksldjump"/>
              </a:rPr>
              <a:t>Most na Narwi w pobliżu </a:t>
            </a:r>
            <a:r>
              <a:rPr lang="pl-PL" cap="small" dirty="0" err="1" smtClean="0">
                <a:latin typeface="+mj-lt"/>
                <a:hlinkClick r:id="rId5" action="ppaction://hlinksldjump"/>
              </a:rPr>
              <a:t>Ryboł</a:t>
            </a:r>
            <a:endParaRPr lang="pl-PL" cap="small" dirty="0" smtClean="0">
              <a:latin typeface="+mj-lt"/>
            </a:endParaRPr>
          </a:p>
          <a:p>
            <a:endParaRPr lang="pl-PL" cap="small" dirty="0" smtClean="0">
              <a:latin typeface="+mj-lt"/>
            </a:endParaRPr>
          </a:p>
          <a:p>
            <a:r>
              <a:rPr lang="pl-PL" cap="small" dirty="0" smtClean="0">
                <a:latin typeface="+mj-lt"/>
                <a:hlinkClick r:id="rId6" action="ppaction://hlinksldjump"/>
              </a:rPr>
              <a:t>Suraż</a:t>
            </a:r>
            <a:endParaRPr lang="pl-PL" cap="small" dirty="0" smtClean="0">
              <a:latin typeface="+mj-lt"/>
            </a:endParaRPr>
          </a:p>
          <a:p>
            <a:endParaRPr lang="pl-PL" cap="small" dirty="0" smtClean="0">
              <a:latin typeface="+mj-lt"/>
            </a:endParaRPr>
          </a:p>
          <a:p>
            <a:r>
              <a:rPr lang="pl-PL" cap="small" dirty="0" err="1">
                <a:latin typeface="+mj-lt"/>
                <a:hlinkClick r:id="rId7" action="ppaction://hlinksldjump"/>
              </a:rPr>
              <a:t>Nawia</a:t>
            </a:r>
            <a:r>
              <a:rPr lang="pl-PL" cap="small" dirty="0">
                <a:latin typeface="+mj-lt"/>
                <a:hlinkClick r:id="rId7" action="ppaction://hlinksldjump"/>
              </a:rPr>
              <a:t> – wczesnośredniowieczna osada </a:t>
            </a:r>
            <a:r>
              <a:rPr lang="pl-PL" cap="small" dirty="0" smtClean="0">
                <a:latin typeface="+mj-lt"/>
                <a:hlinkClick r:id="rId7" action="ppaction://hlinksldjump"/>
              </a:rPr>
              <a:t>słowiańska</a:t>
            </a:r>
            <a:endParaRPr lang="pl-PL" cap="small" dirty="0" smtClean="0">
              <a:latin typeface="+mj-lt"/>
            </a:endParaRPr>
          </a:p>
          <a:p>
            <a:endParaRPr lang="pl-PL" cap="small" dirty="0" smtClean="0">
              <a:latin typeface="+mj-lt"/>
            </a:endParaRPr>
          </a:p>
          <a:p>
            <a:r>
              <a:rPr lang="pl-PL" cap="small" dirty="0" smtClean="0">
                <a:latin typeface="+mj-lt"/>
                <a:hlinkClick r:id="rId8" action="ppaction://hlinksldjump"/>
              </a:rPr>
              <a:t>Narwiański </a:t>
            </a:r>
            <a:r>
              <a:rPr lang="pl-PL" cap="small" dirty="0">
                <a:latin typeface="+mj-lt"/>
                <a:hlinkClick r:id="rId8" action="ppaction://hlinksldjump"/>
              </a:rPr>
              <a:t>P</a:t>
            </a:r>
            <a:r>
              <a:rPr lang="pl-PL" cap="small" dirty="0" smtClean="0">
                <a:latin typeface="+mj-lt"/>
                <a:hlinkClick r:id="rId8" action="ppaction://hlinksldjump"/>
              </a:rPr>
              <a:t>ark Narodowy</a:t>
            </a:r>
            <a:endParaRPr lang="pl-PL" cap="small" dirty="0" smtClean="0">
              <a:latin typeface="+mj-lt"/>
            </a:endParaRPr>
          </a:p>
          <a:p>
            <a:endParaRPr lang="pl-PL" cap="small" dirty="0" smtClean="0">
              <a:latin typeface="+mj-lt"/>
            </a:endParaRPr>
          </a:p>
          <a:p>
            <a:r>
              <a:rPr lang="pl-PL" cap="small" dirty="0" smtClean="0">
                <a:latin typeface="+mj-lt"/>
                <a:hlinkClick r:id="rId9" action="ppaction://hlinksldjump"/>
              </a:rPr>
              <a:t>Dworek myśliwski – Turośń Kościelna</a:t>
            </a:r>
            <a:endParaRPr lang="pl-PL" cap="small" dirty="0" smtClean="0">
              <a:latin typeface="+mj-lt"/>
            </a:endParaRPr>
          </a:p>
          <a:p>
            <a:endParaRPr lang="pl-PL" cap="smal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003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7861"/>
            <a:ext cx="9144000" cy="608647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pl-PL" cap="small" dirty="0" smtClean="0">
                <a:latin typeface="Century Gothic" panose="020B0502020202020204" pitchFamily="34" charset="0"/>
              </a:rPr>
              <a:t>Zwierki</a:t>
            </a:r>
            <a:endParaRPr lang="pl-PL" cap="small" dirty="0">
              <a:latin typeface="Century Gothic" panose="020B050202020202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203848" y="3171070"/>
            <a:ext cx="5400600" cy="1815882"/>
          </a:xfrm>
          <a:prstGeom prst="rect">
            <a:avLst/>
          </a:prstGeom>
          <a:solidFill>
            <a:schemeClr val="accent6">
              <a:lumMod val="20000"/>
              <a:lumOff val="80000"/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400" cap="small" dirty="0">
                <a:latin typeface="Century Gothic" panose="020B0502020202020204" pitchFamily="34" charset="0"/>
              </a:rPr>
              <a:t>We wsi znajduje się </a:t>
            </a:r>
            <a:r>
              <a:rPr lang="pl-PL" sz="1400" b="1" cap="small" dirty="0">
                <a:latin typeface="Century Gothic" panose="020B0502020202020204" pitchFamily="34" charset="0"/>
              </a:rPr>
              <a:t>prawosławny żeński monaster Narodzenia Przenajświętszej </a:t>
            </a:r>
            <a:r>
              <a:rPr lang="pl-PL" sz="1400" b="1" cap="small" dirty="0" smtClean="0">
                <a:latin typeface="Century Gothic" panose="020B0502020202020204" pitchFamily="34" charset="0"/>
              </a:rPr>
              <a:t>Bogurodzicy </a:t>
            </a:r>
            <a:r>
              <a:rPr lang="pl-PL" sz="1400" cap="small" dirty="0">
                <a:latin typeface="Century Gothic" panose="020B0502020202020204" pitchFamily="34" charset="0"/>
              </a:rPr>
              <a:t>oraz przyklasztorna </a:t>
            </a:r>
            <a:r>
              <a:rPr lang="pl-PL" sz="1400" b="1" cap="small" dirty="0">
                <a:latin typeface="Century Gothic" panose="020B0502020202020204" pitchFamily="34" charset="0"/>
              </a:rPr>
              <a:t>cerkiew św. Męczennika Gabriela</a:t>
            </a:r>
            <a:r>
              <a:rPr lang="pl-PL" sz="1400" cap="small" dirty="0" smtClean="0">
                <a:latin typeface="Century Gothic" panose="020B0502020202020204" pitchFamily="34" charset="0"/>
              </a:rPr>
              <a:t>. Mniszki przeniosły się tu w </a:t>
            </a:r>
            <a:r>
              <a:rPr lang="pl-PL" sz="1400" b="1" cap="small" dirty="0" smtClean="0">
                <a:latin typeface="Century Gothic" panose="020B0502020202020204" pitchFamily="34" charset="0"/>
              </a:rPr>
              <a:t>2008 roku </a:t>
            </a:r>
          </a:p>
          <a:p>
            <a:pPr algn="r"/>
            <a:r>
              <a:rPr lang="pl-PL" sz="1400" cap="small" dirty="0" smtClean="0">
                <a:latin typeface="Century Gothic" panose="020B0502020202020204" pitchFamily="34" charset="0"/>
              </a:rPr>
              <a:t>z Białegostoku i są kontynuatorkami tradycji klasztoru </a:t>
            </a:r>
          </a:p>
          <a:p>
            <a:pPr algn="r"/>
            <a:r>
              <a:rPr lang="pl-PL" sz="1400" cap="small" dirty="0" smtClean="0">
                <a:latin typeface="Century Gothic" panose="020B0502020202020204" pitchFamily="34" charset="0"/>
              </a:rPr>
              <a:t>z </a:t>
            </a:r>
            <a:r>
              <a:rPr lang="pl-PL" sz="1400" cap="small" dirty="0" err="1" smtClean="0">
                <a:latin typeface="Century Gothic" panose="020B0502020202020204" pitchFamily="34" charset="0"/>
              </a:rPr>
              <a:t>Różanegostoku</a:t>
            </a:r>
            <a:r>
              <a:rPr lang="pl-PL" sz="1400" cap="small" dirty="0" smtClean="0">
                <a:latin typeface="Century Gothic" panose="020B0502020202020204" pitchFamily="34" charset="0"/>
              </a:rPr>
              <a:t> (</a:t>
            </a:r>
            <a:r>
              <a:rPr lang="pl-PL" sz="1400" cap="small" dirty="0" err="1" smtClean="0">
                <a:latin typeface="Century Gothic" panose="020B0502020202020204" pitchFamily="34" charset="0"/>
              </a:rPr>
              <a:t>Krasnegostoku</a:t>
            </a:r>
            <a:r>
              <a:rPr lang="pl-PL" sz="1400" cap="small" dirty="0" smtClean="0">
                <a:latin typeface="Century Gothic" panose="020B0502020202020204" pitchFamily="34" charset="0"/>
              </a:rPr>
              <a:t>), który działał tam przed </a:t>
            </a:r>
          </a:p>
          <a:p>
            <a:pPr algn="r"/>
            <a:r>
              <a:rPr lang="pl-PL" sz="1400" cap="small" dirty="0" smtClean="0">
                <a:latin typeface="Century Gothic" panose="020B0502020202020204" pitchFamily="34" charset="0"/>
              </a:rPr>
              <a:t>I wojną światową. </a:t>
            </a:r>
          </a:p>
          <a:p>
            <a:pPr algn="r"/>
            <a:r>
              <a:rPr lang="pl-PL" sz="1400" cap="small" dirty="0" smtClean="0">
                <a:latin typeface="Century Gothic" panose="020B0502020202020204" pitchFamily="34" charset="0"/>
              </a:rPr>
              <a:t>Zwierki to miejsce urodzenia </a:t>
            </a:r>
            <a:r>
              <a:rPr lang="pl-PL" sz="1400" b="1" cap="small" dirty="0" smtClean="0">
                <a:latin typeface="Century Gothic" panose="020B0502020202020204" pitchFamily="34" charset="0"/>
              </a:rPr>
              <a:t>Gabriela Zabłudowskiego</a:t>
            </a:r>
            <a:r>
              <a:rPr lang="pl-PL" sz="1400" cap="small" dirty="0" smtClean="0">
                <a:latin typeface="Century Gothic" panose="020B0502020202020204" pitchFamily="34" charset="0"/>
              </a:rPr>
              <a:t> – świętego prawosławnego, patrona dzieci i młodzieży. </a:t>
            </a:r>
            <a:endParaRPr lang="pl-PL" sz="1400" cap="small" dirty="0">
              <a:latin typeface="Century Gothic" panose="020B0502020202020204" pitchFamily="34" charset="0"/>
            </a:endParaRPr>
          </a:p>
        </p:txBody>
      </p:sp>
      <p:sp>
        <p:nvSpPr>
          <p:cNvPr id="5" name="Przycisk akcji: Strona główna 4">
            <a:hlinkClick r:id="" action="ppaction://hlinkshowjump?jump=firstslide" highlightClick="1"/>
          </p:cNvPr>
          <p:cNvSpPr/>
          <p:nvPr/>
        </p:nvSpPr>
        <p:spPr>
          <a:xfrm>
            <a:off x="3221827" y="4748252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bg1"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Początek 6">
            <a:hlinkClick r:id="rId3" action="ppaction://hlinksldjump" highlightClick="1"/>
          </p:cNvPr>
          <p:cNvSpPr/>
          <p:nvPr/>
        </p:nvSpPr>
        <p:spPr>
          <a:xfrm>
            <a:off x="3523159" y="4747219"/>
            <a:ext cx="288032" cy="216024"/>
          </a:xfrm>
          <a:prstGeom prst="actionButtonBeginning">
            <a:avLst/>
          </a:prstGeom>
          <a:solidFill>
            <a:schemeClr val="accent6">
              <a:lumMod val="50000"/>
              <a:alpha val="4000"/>
            </a:schemeClr>
          </a:solidFill>
          <a:ln>
            <a:solidFill>
              <a:schemeClr val="bg1"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903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pl-PL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Zabłudów</a:t>
            </a:r>
            <a:endParaRPr lang="pl-PL" cap="smal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07504" y="2355726"/>
            <a:ext cx="6192688" cy="2462213"/>
          </a:xfrm>
          <a:prstGeom prst="rect">
            <a:avLst/>
          </a:prstGeom>
          <a:solidFill>
            <a:schemeClr val="accent3">
              <a:lumMod val="60000"/>
              <a:lumOff val="40000"/>
              <a:alpha val="87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400" cap="small" dirty="0">
                <a:latin typeface="Century Gothic" panose="020B0502020202020204" pitchFamily="34" charset="0"/>
              </a:rPr>
              <a:t>Miasto </a:t>
            </a:r>
            <a:r>
              <a:rPr lang="pl-PL" sz="1400" b="1" cap="small" dirty="0" smtClean="0">
                <a:latin typeface="Century Gothic" panose="020B0502020202020204" pitchFamily="34" charset="0"/>
              </a:rPr>
              <a:t>lokowano na surowym korzeniu w </a:t>
            </a:r>
            <a:r>
              <a:rPr lang="pl-PL" sz="1400" b="1" cap="small" smtClean="0">
                <a:latin typeface="Century Gothic" panose="020B0502020202020204" pitchFamily="34" charset="0"/>
              </a:rPr>
              <a:t>1553</a:t>
            </a:r>
            <a:r>
              <a:rPr lang="pl-PL" sz="1400" cap="small" smtClean="0">
                <a:latin typeface="Century Gothic" panose="020B0502020202020204" pitchFamily="34" charset="0"/>
              </a:rPr>
              <a:t> roku na </a:t>
            </a:r>
            <a:r>
              <a:rPr lang="pl-PL" sz="1400" cap="small" dirty="0" smtClean="0">
                <a:latin typeface="Century Gothic" panose="020B0502020202020204" pitchFamily="34" charset="0"/>
              </a:rPr>
              <a:t>prawie magdeburskim </a:t>
            </a:r>
            <a:r>
              <a:rPr lang="pl-PL" sz="1400" cap="small" dirty="0">
                <a:latin typeface="Century Gothic" panose="020B0502020202020204" pitchFamily="34" charset="0"/>
              </a:rPr>
              <a:t>dzięki staraniom </a:t>
            </a:r>
            <a:r>
              <a:rPr lang="pl-PL" sz="1400" b="1" cap="small" dirty="0">
                <a:latin typeface="Century Gothic" panose="020B0502020202020204" pitchFamily="34" charset="0"/>
              </a:rPr>
              <a:t>Grzegorza Chodkiewicza </a:t>
            </a:r>
            <a:r>
              <a:rPr lang="pl-PL" sz="1400" cap="small" dirty="0">
                <a:latin typeface="Century Gothic" panose="020B0502020202020204" pitchFamily="34" charset="0"/>
              </a:rPr>
              <a:t>i </a:t>
            </a:r>
            <a:r>
              <a:rPr lang="pl-PL" sz="1400" cap="small" dirty="0" smtClean="0">
                <a:latin typeface="Century Gothic" panose="020B0502020202020204" pitchFamily="34" charset="0"/>
              </a:rPr>
              <a:t>za zgodą </a:t>
            </a:r>
            <a:r>
              <a:rPr lang="pl-PL" sz="1400" cap="small" dirty="0">
                <a:latin typeface="Century Gothic" panose="020B0502020202020204" pitchFamily="34" charset="0"/>
              </a:rPr>
              <a:t>Zygmunta Augusta z prawem do targu i dwóch jarmarków</a:t>
            </a:r>
            <a:r>
              <a:rPr lang="pl-PL" sz="1400" cap="small" dirty="0" smtClean="0">
                <a:latin typeface="Century Gothic" panose="020B0502020202020204" pitchFamily="34" charset="0"/>
              </a:rPr>
              <a:t>. Na przestrzeni wieków było domem przedstawicieli wielu kultur i religii – mieszkali tu katolicy, prawosławni, unici, ewangelicy i arianie. Bardzo liczna była też społeczność żydowska, w Zabłudowie znajdowała się </a:t>
            </a:r>
            <a:r>
              <a:rPr lang="pl-PL" sz="1400" b="1" cap="small" dirty="0" smtClean="0">
                <a:latin typeface="Century Gothic" panose="020B0502020202020204" pitchFamily="34" charset="0"/>
              </a:rPr>
              <a:t>jedna z największych drewnianych synagog</a:t>
            </a:r>
            <a:r>
              <a:rPr lang="pl-PL" sz="1400" cap="small" dirty="0">
                <a:latin typeface="Century Gothic" panose="020B0502020202020204" pitchFamily="34" charset="0"/>
              </a:rPr>
              <a:t>. </a:t>
            </a:r>
            <a:r>
              <a:rPr lang="pl-PL" sz="1400" cap="small" dirty="0" smtClean="0">
                <a:latin typeface="Century Gothic" panose="020B0502020202020204" pitchFamily="34" charset="0"/>
              </a:rPr>
              <a:t>Podczas II wojny światowej </a:t>
            </a:r>
            <a:r>
              <a:rPr lang="pl-PL" sz="1400" cap="small" dirty="0">
                <a:latin typeface="Century Gothic" panose="020B0502020202020204" pitchFamily="34" charset="0"/>
              </a:rPr>
              <a:t>miasto </a:t>
            </a:r>
            <a:r>
              <a:rPr lang="pl-PL" sz="1400" b="1" cap="small" dirty="0">
                <a:latin typeface="Century Gothic" panose="020B0502020202020204" pitchFamily="34" charset="0"/>
              </a:rPr>
              <a:t>zniszczono w 50</a:t>
            </a:r>
            <a:r>
              <a:rPr lang="pl-PL" sz="1400" b="1" cap="small" dirty="0" smtClean="0">
                <a:latin typeface="Century Gothic" panose="020B0502020202020204" pitchFamily="34" charset="0"/>
              </a:rPr>
              <a:t>%. </a:t>
            </a:r>
            <a:r>
              <a:rPr lang="pl-PL" sz="1400" cap="small" dirty="0" smtClean="0">
                <a:latin typeface="Century Gothic" panose="020B0502020202020204" pitchFamily="34" charset="0"/>
              </a:rPr>
              <a:t>Do dziś z zabłudowskich zabytków zachował się kościół pw. św. Piotra i Pawła , cerkiew Zaśnięcia Przenajświętszej Bogurodzicy, kaplica pw. św. Marii Magdaleny</a:t>
            </a:r>
            <a:r>
              <a:rPr lang="pl-PL" sz="1400" cap="small" dirty="0">
                <a:latin typeface="Century Gothic" panose="020B0502020202020204" pitchFamily="34" charset="0"/>
              </a:rPr>
              <a:t>, Cmentarz i kaplica pw. św. </a:t>
            </a:r>
            <a:r>
              <a:rPr lang="pl-PL" sz="1400" cap="small" dirty="0" smtClean="0">
                <a:latin typeface="Century Gothic" panose="020B0502020202020204" pitchFamily="34" charset="0"/>
              </a:rPr>
              <a:t>Rocha, cmentarz żydowski oraz pozostałości zespołu dworskiego.   </a:t>
            </a:r>
            <a:endParaRPr lang="pl-PL" sz="1400" cap="small" dirty="0">
              <a:latin typeface="Century Gothic" panose="020B0502020202020204" pitchFamily="34" charset="0"/>
            </a:endParaRPr>
          </a:p>
        </p:txBody>
      </p:sp>
      <p:sp>
        <p:nvSpPr>
          <p:cNvPr id="5" name="Przycisk akcji: Strona główna 4">
            <a:hlinkClick r:id="" action="ppaction://hlinkshowjump?jump=firstslide" highlightClick="1"/>
          </p:cNvPr>
          <p:cNvSpPr/>
          <p:nvPr/>
        </p:nvSpPr>
        <p:spPr>
          <a:xfrm>
            <a:off x="5998860" y="4601915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bg1"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Początek 6">
            <a:hlinkClick r:id="rId3" action="ppaction://hlinksldjump" highlightClick="1"/>
          </p:cNvPr>
          <p:cNvSpPr/>
          <p:nvPr/>
        </p:nvSpPr>
        <p:spPr>
          <a:xfrm>
            <a:off x="6005510" y="4385891"/>
            <a:ext cx="288032" cy="216024"/>
          </a:xfrm>
          <a:prstGeom prst="actionButtonBeginning">
            <a:avLst/>
          </a:prstGeom>
          <a:solidFill>
            <a:schemeClr val="accent6">
              <a:lumMod val="50000"/>
              <a:alpha val="4000"/>
            </a:schemeClr>
          </a:solidFill>
          <a:ln>
            <a:solidFill>
              <a:schemeClr val="bg1"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352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362277"/>
            <a:ext cx="9180512" cy="6892276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3419872" y="339502"/>
            <a:ext cx="19351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Ignatki</a:t>
            </a:r>
            <a:endParaRPr lang="pl-PL" sz="4400" dirty="0">
              <a:solidFill>
                <a:schemeClr val="bg1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07504" y="1995686"/>
            <a:ext cx="4824536" cy="2246769"/>
          </a:xfrm>
          <a:prstGeom prst="rect">
            <a:avLst/>
          </a:prstGeom>
          <a:solidFill>
            <a:schemeClr val="bg2">
              <a:lumMod val="75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Dwór wzniesiono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pod koniec XIX wieku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 kiedy to Ignatki stały się własnością rodziny </a:t>
            </a:r>
            <a:r>
              <a:rPr lang="pl-PL" sz="1400" cap="small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Mieciołowskich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Zabudowanie dworskie otoczone były zielenią, w pobliżu wykopano trzy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duże stawy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 nad rzeką umiejscowiony był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młyn wodny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 nieco dalej znajdował się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cmentarz dworski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Po II wojnie światowej majątek przejęło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Państwowe Gospodarstwo Ogrodnicze Ignatki.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Otoczenie dworu uległo wtedy znacznym zmianom. Wybudowano osiedle mieszkaniowe dla pracowników, zaś sady dworskie wycięto. </a:t>
            </a:r>
            <a:endParaRPr lang="pl-PL" sz="1400" cap="smal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zycisk akcji: Początek 5">
            <a:hlinkClick r:id="rId3" action="ppaction://hlinksldjump" highlightClick="1"/>
          </p:cNvPr>
          <p:cNvSpPr/>
          <p:nvPr/>
        </p:nvSpPr>
        <p:spPr>
          <a:xfrm>
            <a:off x="4644008" y="4022050"/>
            <a:ext cx="288032" cy="216024"/>
          </a:xfrm>
          <a:prstGeom prst="actionButtonBeginning">
            <a:avLst/>
          </a:prstGeom>
          <a:noFill/>
          <a:ln>
            <a:solidFill>
              <a:schemeClr val="bg2">
                <a:lumMod val="90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zycisk akcji: Strona główna 7">
            <a:hlinkClick r:id="" action="ppaction://hlinkshowjump?jump=firstslide" highlightClick="1"/>
          </p:cNvPr>
          <p:cNvSpPr/>
          <p:nvPr/>
        </p:nvSpPr>
        <p:spPr>
          <a:xfrm>
            <a:off x="4252412" y="4026431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bg2">
                <a:lumMod val="9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124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5059"/>
            <a:ext cx="9143999" cy="6093618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  <a:alpha val="33000"/>
            </a:schemeClr>
          </a:solidFill>
        </p:spPr>
        <p:txBody>
          <a:bodyPr>
            <a:normAutofit/>
          </a:bodyPr>
          <a:lstStyle/>
          <a:p>
            <a:r>
              <a:rPr lang="pl-PL" cap="small" dirty="0">
                <a:latin typeface="Century Gothic" panose="020B0502020202020204" pitchFamily="34" charset="0"/>
              </a:rPr>
              <a:t>Most na Narwi </a:t>
            </a:r>
            <a:r>
              <a:rPr lang="pl-PL" cap="small" dirty="0" smtClean="0">
                <a:latin typeface="Century Gothic" panose="020B0502020202020204" pitchFamily="34" charset="0"/>
              </a:rPr>
              <a:t>w pobliżu </a:t>
            </a:r>
            <a:r>
              <a:rPr lang="pl-PL" cap="small" dirty="0" err="1" smtClean="0">
                <a:latin typeface="Century Gothic" panose="020B0502020202020204" pitchFamily="34" charset="0"/>
              </a:rPr>
              <a:t>Ryboł</a:t>
            </a:r>
            <a:endParaRPr lang="pl-PL" cap="small" dirty="0">
              <a:latin typeface="Century Gothic" panose="020B050202020202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788024" y="2571750"/>
            <a:ext cx="3960440" cy="2462213"/>
          </a:xfrm>
          <a:prstGeom prst="rect">
            <a:avLst/>
          </a:prstGeom>
          <a:solidFill>
            <a:schemeClr val="bg1">
              <a:lumMod val="7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Most ten został sprowadzony nad Narew </a:t>
            </a:r>
          </a:p>
          <a:p>
            <a:pPr algn="r"/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 latach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50 XX wieku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bydgoskiego Fordonu </a:t>
            </a:r>
          </a:p>
          <a:p>
            <a:pPr algn="r"/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 zastąpił starą, drewnianą przeprawę. Oryginalny most wybudowano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 1893 roku nad Wisłą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Był wówczas jednym </a:t>
            </a:r>
          </a:p>
          <a:p>
            <a:pPr algn="r"/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 najdłuższych niemieckich mostów – liczył </a:t>
            </a:r>
          </a:p>
          <a:p>
            <a:pPr algn="r"/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1,3 km. W czasie remontu został rozebrany, </a:t>
            </a:r>
          </a:p>
          <a:p>
            <a:pPr algn="r"/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 jego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przęsła wykorzystano na wielu mniejszych przeprawach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 całej Polsce, </a:t>
            </a:r>
          </a:p>
          <a:p>
            <a:pPr algn="r"/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m.in. w Brzegu nad Odrą czy Jarosławiu nad Sanem.</a:t>
            </a:r>
            <a:endParaRPr lang="pl-PL" sz="1400" cap="smal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Przycisk akcji: Strona główna 4">
            <a:hlinkClick r:id="" action="ppaction://hlinkshowjump?jump=firstslide" highlightClick="1"/>
          </p:cNvPr>
          <p:cNvSpPr/>
          <p:nvPr/>
        </p:nvSpPr>
        <p:spPr>
          <a:xfrm>
            <a:off x="4788024" y="4796124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bg1"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Początek 6">
            <a:hlinkClick r:id="rId3" action="ppaction://hlinksldjump" highlightClick="1"/>
          </p:cNvPr>
          <p:cNvSpPr/>
          <p:nvPr/>
        </p:nvSpPr>
        <p:spPr>
          <a:xfrm>
            <a:off x="5112786" y="4796124"/>
            <a:ext cx="288032" cy="216024"/>
          </a:xfrm>
          <a:prstGeom prst="actionButtonBeginning">
            <a:avLst/>
          </a:prstGeom>
          <a:solidFill>
            <a:schemeClr val="accent6">
              <a:lumMod val="50000"/>
              <a:alpha val="4000"/>
            </a:schemeClr>
          </a:solidFill>
          <a:ln>
            <a:solidFill>
              <a:schemeClr val="bg1"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682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7555"/>
            <a:ext cx="9144000" cy="6091318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pl-PL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Suraż</a:t>
            </a:r>
            <a:endParaRPr lang="pl-PL" cap="smal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788024" y="1275606"/>
            <a:ext cx="3960440" cy="3754874"/>
          </a:xfrm>
          <a:prstGeom prst="rect">
            <a:avLst/>
          </a:prstGeom>
          <a:solidFill>
            <a:schemeClr val="accent3">
              <a:lumMod val="50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Początkiem miasta było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grodzisko zbudowane na brzegu Narwi w XII wieku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. Na miejscu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zniszczonego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przez Krzyżaków grodziska wybudowano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pod koniec XV lub w pocz. XVI wieku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zamek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z ceglaną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basztą. Zamek ten nie przetrwał potopu szwedzkiego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. Obecnie jedyną jego pozostałością jest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Góra Zamkowa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endParaRPr lang="pl-PL" sz="1400" cap="small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/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1445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roku Suraż otrzymał prawa miejskie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magdeburskie z nadania Kazimierza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Jagiellończyka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. Miasto było zamieszkiwane przez Polaków, Żydów i osadników ruskich.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Rozwój miasta zahamowała budowa kolei warszawsko-petersburskiej, która ominęła Suraż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. Miasto zostało niemal całkowicie spalone przez Niemców w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roku 1915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Obecnie Suraż to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jedno z najmniejszych </a:t>
            </a:r>
          </a:p>
          <a:p>
            <a:pPr algn="r"/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miast w Polsce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endParaRPr lang="pl-PL" sz="1400" cap="smal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Przycisk akcji: Strona główna 4">
            <a:hlinkClick r:id="" action="ppaction://hlinkshowjump?jump=firstslide" highlightClick="1"/>
          </p:cNvPr>
          <p:cNvSpPr/>
          <p:nvPr/>
        </p:nvSpPr>
        <p:spPr>
          <a:xfrm>
            <a:off x="4788024" y="4806496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bg1"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Początek 6">
            <a:hlinkClick r:id="rId3" action="ppaction://hlinksldjump" highlightClick="1"/>
          </p:cNvPr>
          <p:cNvSpPr/>
          <p:nvPr/>
        </p:nvSpPr>
        <p:spPr>
          <a:xfrm>
            <a:off x="5148064" y="4806496"/>
            <a:ext cx="288032" cy="216024"/>
          </a:xfrm>
          <a:prstGeom prst="actionButtonBeginning">
            <a:avLst/>
          </a:prstGeom>
          <a:solidFill>
            <a:schemeClr val="accent6">
              <a:lumMod val="50000"/>
              <a:alpha val="4000"/>
            </a:schemeClr>
          </a:solidFill>
          <a:ln>
            <a:solidFill>
              <a:schemeClr val="bg1"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625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820583" cy="5524078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pl-PL" cap="small" dirty="0" err="1" smtClean="0">
                <a:latin typeface="Century Gothic" panose="020B0502020202020204" pitchFamily="34" charset="0"/>
              </a:rPr>
              <a:t>Nawia</a:t>
            </a:r>
            <a:r>
              <a:rPr lang="pl-PL" cap="small" dirty="0" smtClean="0">
                <a:latin typeface="Century Gothic" panose="020B0502020202020204" pitchFamily="34" charset="0"/>
              </a:rPr>
              <a:t> – wczesnośredniowieczna osada słowiańska</a:t>
            </a:r>
            <a:endParaRPr lang="pl-PL" cap="small" dirty="0">
              <a:latin typeface="Century Gothic" panose="020B050202020202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787311" y="1995686"/>
            <a:ext cx="3960440" cy="2893100"/>
          </a:xfrm>
          <a:prstGeom prst="rect">
            <a:avLst/>
          </a:prstGeom>
          <a:solidFill>
            <a:schemeClr val="bg2">
              <a:lumMod val="50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400" cap="small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Nawia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 powstała w ramach projektu " Wehikuł czasu ", który miał zaktywizować młodych mieszkańców gminy Suraż.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 osadzie pokazywane są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turystom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lekcje żywej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historii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funkcjonuje tu także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drużyna rycerska </a:t>
            </a:r>
            <a:endParaRPr lang="pl-PL" sz="1400" b="1" cap="small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/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nazwie </a:t>
            </a:r>
            <a:r>
              <a:rPr lang="pl-PL" sz="1400" cap="small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Nawia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. Osada zbudowana jest </a:t>
            </a:r>
            <a:endParaRPr lang="pl-PL" sz="1400" cap="small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/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drewna w tradycyjny dla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Słowian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sposób. Co roku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odbywa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się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tu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festyn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średniowieczny Grodzisko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  <a:p>
            <a:pPr algn="r"/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„</a:t>
            </a:r>
            <a:r>
              <a:rPr lang="pl-PL" sz="1400" cap="small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Nawia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”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w mitologii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słowiańskiej kraina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duchów i rzeczy nadprzyrodzonych, ale może być widzialna, a jej mieszkańcy czasami pokazują się w świecie realnym.</a:t>
            </a:r>
          </a:p>
        </p:txBody>
      </p:sp>
      <p:sp>
        <p:nvSpPr>
          <p:cNvPr id="5" name="Przycisk akcji: Strona główna 4">
            <a:hlinkClick r:id="" action="ppaction://hlinkshowjump?jump=firstslide" highlightClick="1"/>
          </p:cNvPr>
          <p:cNvSpPr/>
          <p:nvPr/>
        </p:nvSpPr>
        <p:spPr>
          <a:xfrm>
            <a:off x="4787311" y="4672762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bg1"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Początek 6">
            <a:hlinkClick r:id="rId3" action="ppaction://hlinksldjump" highlightClick="1"/>
          </p:cNvPr>
          <p:cNvSpPr/>
          <p:nvPr/>
        </p:nvSpPr>
        <p:spPr>
          <a:xfrm>
            <a:off x="5148064" y="4672762"/>
            <a:ext cx="288032" cy="216024"/>
          </a:xfrm>
          <a:prstGeom prst="actionButtonBeginning">
            <a:avLst/>
          </a:prstGeom>
          <a:solidFill>
            <a:schemeClr val="accent6">
              <a:lumMod val="50000"/>
              <a:alpha val="4000"/>
            </a:schemeClr>
          </a:solidFill>
          <a:ln>
            <a:solidFill>
              <a:schemeClr val="bg1"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077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4674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pl-PL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Narwiański Park Narodowy</a:t>
            </a:r>
            <a:endParaRPr lang="pl-PL" cap="smal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79512" y="3291830"/>
            <a:ext cx="3960440" cy="1815882"/>
          </a:xfrm>
          <a:prstGeom prst="rect">
            <a:avLst/>
          </a:prstGeom>
          <a:solidFill>
            <a:schemeClr val="bg2">
              <a:lumMod val="2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Park obejmuje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obszar doliny Narwi pomiędzy Surażem, a Rzędzianami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Park to przede wszystkim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obszary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bagienne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, więc najlepiej poznawać go z wody podczas spływów kajakowych lub wycieczek łodziami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Atrakcją turystyczną są także kładki przyrodnicze, </a:t>
            </a:r>
          </a:p>
          <a:p>
            <a:pPr algn="r"/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na przykład </a:t>
            </a:r>
          </a:p>
          <a:p>
            <a:pPr algn="r"/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kładka Waniewo - Śliwno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pl-PL" sz="1400" cap="smal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Przycisk akcji: Strona główna 6">
            <a:hlinkClick r:id="" action="ppaction://hlinkshowjump?jump=firstslide" highlightClick="1"/>
          </p:cNvPr>
          <p:cNvSpPr/>
          <p:nvPr/>
        </p:nvSpPr>
        <p:spPr>
          <a:xfrm>
            <a:off x="181178" y="4891688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bg1"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zycisk akcji: Początek 7">
            <a:hlinkClick r:id="rId3" action="ppaction://hlinksldjump" highlightClick="1"/>
          </p:cNvPr>
          <p:cNvSpPr/>
          <p:nvPr/>
        </p:nvSpPr>
        <p:spPr>
          <a:xfrm>
            <a:off x="527134" y="4891934"/>
            <a:ext cx="288032" cy="216024"/>
          </a:xfrm>
          <a:prstGeom prst="actionButtonBeginning">
            <a:avLst/>
          </a:prstGeom>
          <a:solidFill>
            <a:schemeClr val="accent6">
              <a:lumMod val="50000"/>
              <a:alpha val="4000"/>
            </a:schemeClr>
          </a:solidFill>
          <a:ln>
            <a:solidFill>
              <a:schemeClr val="bg1"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215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4269010"/>
            <a:ext cx="9252520" cy="1387878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pl-PL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Dworek myśliwski – Turośń Kościelna</a:t>
            </a:r>
            <a:endParaRPr lang="pl-PL" cap="smal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07504" y="1275606"/>
            <a:ext cx="2818509" cy="3754874"/>
          </a:xfrm>
          <a:prstGeom prst="rect">
            <a:avLst/>
          </a:prstGeom>
          <a:solidFill>
            <a:schemeClr val="bg2">
              <a:lumMod val="2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Siedziba dworska w Turośni Kościelnej założona została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po 1515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przez Jerzego Raczkę </a:t>
            </a:r>
            <a:r>
              <a:rPr lang="pl-PL" sz="1400" cap="small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Puczyckiego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, sędziego ziemskiego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bielskiego. Murowany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pawilon, zwany dworem myśliwskim,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zaprojektowany prawdopodobnie przez Jana Henryka Klemma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, działającego na dworze białostockim Jana Klemensa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Branickiego, został wzniesiony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 latach 60-70 XVIII wieku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Usytuowano go w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centrum kwaterowego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ogrodu włoskiego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, przy głównej osi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kompozycji. Obecnie mieści się tu biblioteka gminna.</a:t>
            </a:r>
            <a:endParaRPr lang="pl-PL" sz="1400" cap="smal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Przycisk akcji: Strona główna 6">
            <a:hlinkClick r:id="" action="ppaction://hlinkshowjump?jump=firstslide" highlightClick="1"/>
          </p:cNvPr>
          <p:cNvSpPr/>
          <p:nvPr/>
        </p:nvSpPr>
        <p:spPr>
          <a:xfrm>
            <a:off x="2608023" y="4814456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bg1"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zycisk akcji: Początek 7">
            <a:hlinkClick r:id="rId3" action="ppaction://hlinksldjump" highlightClick="1"/>
          </p:cNvPr>
          <p:cNvSpPr/>
          <p:nvPr/>
        </p:nvSpPr>
        <p:spPr>
          <a:xfrm>
            <a:off x="2319991" y="4813669"/>
            <a:ext cx="288032" cy="216024"/>
          </a:xfrm>
          <a:prstGeom prst="actionButtonBeginning">
            <a:avLst/>
          </a:prstGeom>
          <a:solidFill>
            <a:schemeClr val="accent6">
              <a:lumMod val="50000"/>
              <a:alpha val="4000"/>
            </a:schemeClr>
          </a:solidFill>
          <a:ln>
            <a:solidFill>
              <a:schemeClr val="bg1"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920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cap="small" dirty="0" smtClean="0">
                <a:latin typeface="Century Gothic" panose="020B0502020202020204" pitchFamily="34" charset="0"/>
              </a:rPr>
              <a:t>Źródła fotografii</a:t>
            </a:r>
            <a:endParaRPr lang="pl-PL" cap="small" dirty="0">
              <a:latin typeface="Century Gothic" panose="020B05020202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sz="1400" dirty="0" smtClean="0"/>
              <a:t>ogrodowy.minigo.pl</a:t>
            </a:r>
          </a:p>
          <a:p>
            <a:pPr marL="0" indent="0">
              <a:buNone/>
            </a:pPr>
            <a:r>
              <a:rPr lang="pl-PL" sz="1400" dirty="0"/>
              <a:t>c</a:t>
            </a:r>
            <a:r>
              <a:rPr lang="pl-PL" sz="1400" dirty="0" smtClean="0"/>
              <a:t>iekawepodlasie.pl</a:t>
            </a:r>
          </a:p>
          <a:p>
            <a:pPr marL="0" indent="0">
              <a:buNone/>
            </a:pPr>
            <a:r>
              <a:rPr lang="pl-PL" sz="1400" dirty="0"/>
              <a:t>p</a:t>
            </a:r>
            <a:r>
              <a:rPr lang="pl-PL" sz="1400" dirty="0" smtClean="0"/>
              <a:t>olskaniezwykla.pl</a:t>
            </a:r>
          </a:p>
          <a:p>
            <a:pPr marL="0" indent="0">
              <a:buNone/>
            </a:pPr>
            <a:r>
              <a:rPr lang="pl-PL" sz="1400" dirty="0"/>
              <a:t>p</a:t>
            </a:r>
            <a:r>
              <a:rPr lang="pl-PL" sz="1400" dirty="0" smtClean="0"/>
              <a:t>l.wikipedia.com</a:t>
            </a:r>
          </a:p>
          <a:p>
            <a:pPr marL="0" indent="0">
              <a:buNone/>
            </a:pPr>
            <a:r>
              <a:rPr lang="pl-PL" sz="1400" dirty="0" smtClean="0"/>
              <a:t>polskiezabytki.pl</a:t>
            </a:r>
          </a:p>
          <a:p>
            <a:pPr marL="0" indent="0">
              <a:buNone/>
            </a:pPr>
            <a:r>
              <a:rPr lang="pl-PL" sz="1400" dirty="0" smtClean="0"/>
              <a:t>mapio.net</a:t>
            </a:r>
          </a:p>
          <a:p>
            <a:pPr marL="0" indent="0">
              <a:buNone/>
            </a:pPr>
            <a:r>
              <a:rPr lang="pl-PL" sz="1400" dirty="0" smtClean="0"/>
              <a:t>archibial.pl</a:t>
            </a:r>
          </a:p>
          <a:p>
            <a:pPr marL="0" indent="0">
              <a:buNone/>
            </a:pPr>
            <a:r>
              <a:rPr lang="pl-PL" sz="1400" dirty="0"/>
              <a:t>z</a:t>
            </a:r>
            <a:r>
              <a:rPr lang="pl-PL" sz="1400" dirty="0" smtClean="0"/>
              <a:t>abytek.pl</a:t>
            </a:r>
          </a:p>
          <a:p>
            <a:pPr marL="0" indent="0">
              <a:buNone/>
            </a:pPr>
            <a:r>
              <a:rPr lang="pl-PL" sz="1400" dirty="0" smtClean="0"/>
              <a:t>instazu.com</a:t>
            </a:r>
          </a:p>
          <a:p>
            <a:pPr marL="0" indent="0">
              <a:buNone/>
            </a:pPr>
            <a:r>
              <a:rPr lang="pl-PL" sz="1400" dirty="0" smtClean="0"/>
              <a:t>kozany.cerkiew.pl</a:t>
            </a:r>
          </a:p>
          <a:p>
            <a:pPr marL="0" indent="0">
              <a:buNone/>
            </a:pPr>
            <a:r>
              <a:rPr lang="pl-PL" sz="1400" dirty="0"/>
              <a:t>orthodoxia.pl</a:t>
            </a:r>
          </a:p>
          <a:p>
            <a:pPr marL="0" indent="0">
              <a:buNone/>
            </a:pPr>
            <a:r>
              <a:rPr lang="pl-PL" sz="1400" dirty="0"/>
              <a:t>um.zabludow.wrotapodlasia.pl</a:t>
            </a:r>
          </a:p>
          <a:p>
            <a:pPr marL="0" indent="0">
              <a:buNone/>
            </a:pPr>
            <a:r>
              <a:rPr lang="pl-PL" sz="1400" dirty="0"/>
              <a:t>greenvelo.pl</a:t>
            </a:r>
          </a:p>
          <a:p>
            <a:pPr marL="0" indent="0">
              <a:buNone/>
            </a:pPr>
            <a:r>
              <a:rPr lang="pl-PL" sz="1400" dirty="0"/>
              <a:t>zpppn.pl</a:t>
            </a:r>
          </a:p>
          <a:p>
            <a:pPr marL="0" indent="0">
              <a:buNone/>
            </a:pPr>
            <a:endParaRPr lang="pl-PL" sz="1400" dirty="0" smtClean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r>
              <a:rPr lang="pl-PL" sz="1400" dirty="0" smtClean="0"/>
              <a:t>K. Jażdżewski, </a:t>
            </a:r>
            <a:r>
              <a:rPr lang="pl-PL" sz="1400" i="1" dirty="0"/>
              <a:t>O kurhanach nad górną Narwią i o hutnikach z przed 17 wieków,</a:t>
            </a:r>
            <a:r>
              <a:rPr lang="pl-PL" sz="1400" dirty="0"/>
              <a:t> “Z Otchłani Wieków”, 1939, r. 11, z. 1.</a:t>
            </a:r>
          </a:p>
        </p:txBody>
      </p:sp>
    </p:spTree>
    <p:extLst>
      <p:ext uri="{BB962C8B-B14F-4D97-AF65-F5344CB8AC3E}">
        <p14:creationId xmlns:p14="http://schemas.microsoft.com/office/powerpoint/2010/main" val="376341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8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257631" y="339501"/>
            <a:ext cx="66287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Niewodnica Nargilewska</a:t>
            </a:r>
            <a:endParaRPr lang="pl-PL" sz="4400" dirty="0">
              <a:solidFill>
                <a:schemeClr val="bg1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076056" y="1103292"/>
            <a:ext cx="3960440" cy="2677656"/>
          </a:xfrm>
          <a:prstGeom prst="rect">
            <a:avLst/>
          </a:prstGeom>
          <a:solidFill>
            <a:schemeClr val="accent3">
              <a:lumMod val="75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Ruiny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neogotyckiego dworu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 1906 roku znajdują się na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prawym brzegu rzeki Niewodnicy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 od której miejscowość ma swoją nazwę. Zaledwie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6 lat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po wybudowaniu nowej siedziby właścicielka sprzedała swój majątek, który z czasem ulegał coraz większej dewastacji i już w okresie międzywojennym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popadał w ruinę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Od końca lat 70 XX wieku pałacyk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jest niezamieszkały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 a pomiędzy jego ściany wkradły się już drzewa i krzewy, które – szczególnie latem – niemal </a:t>
            </a:r>
            <a:r>
              <a:rPr lang="pl-PL" sz="1400" cap="small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całkowiecie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skrywają pozostałości siedziby.</a:t>
            </a:r>
            <a:endParaRPr lang="pl-PL" sz="1400" cap="smal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rzycisk akcji: Początek 5">
            <a:hlinkClick r:id="rId4" action="ppaction://hlinksldjump" highlightClick="1"/>
          </p:cNvPr>
          <p:cNvSpPr/>
          <p:nvPr/>
        </p:nvSpPr>
        <p:spPr>
          <a:xfrm>
            <a:off x="5076056" y="3534805"/>
            <a:ext cx="288032" cy="216024"/>
          </a:xfrm>
          <a:prstGeom prst="actionButtonBeginning">
            <a:avLst/>
          </a:prstGeom>
          <a:solidFill>
            <a:schemeClr val="accent3">
              <a:lumMod val="75000"/>
              <a:alpha val="55000"/>
            </a:schemeClr>
          </a:solidFill>
          <a:ln>
            <a:solidFill>
              <a:schemeClr val="accent3">
                <a:lumMod val="20000"/>
                <a:lumOff val="80000"/>
                <a:alpha val="6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zycisk akcji: Strona główna 7">
            <a:hlinkClick r:id="" action="ppaction://hlinkshowjump?jump=firstslide" highlightClick="1"/>
          </p:cNvPr>
          <p:cNvSpPr/>
          <p:nvPr/>
        </p:nvSpPr>
        <p:spPr>
          <a:xfrm>
            <a:off x="5436096" y="3534805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260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7172"/>
            <a:ext cx="9186217" cy="6889663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3347864" y="195486"/>
            <a:ext cx="22012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Lewickie</a:t>
            </a:r>
            <a:endParaRPr lang="pl-PL" sz="4400" dirty="0">
              <a:solidFill>
                <a:schemeClr val="bg1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851920" y="2139702"/>
            <a:ext cx="5184576" cy="2677656"/>
          </a:xfrm>
          <a:prstGeom prst="rect">
            <a:avLst/>
          </a:prstGeom>
          <a:solidFill>
            <a:schemeClr val="accent6">
              <a:lumMod val="75000"/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Budowniczym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klasycystycznego pałacu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był Michał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Nowicki. Pałac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wzniesiono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na osi wsi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, w samym sercu istniejącego już tu założenia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dworskiego.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Budynek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wybudowano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na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planie prostokąta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 zachowując wyraźny podział na </a:t>
            </a:r>
            <a:r>
              <a:rPr lang="pl-PL" sz="1400" b="1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piętrową część główną oraz parterowe skrzydła boczne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. Część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główną pałacu zdobił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monumentalny portyk z kolumnami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Polityka carska sprawiła, że pałac kilkukrotnie zmieniał właścicieli, </a:t>
            </a:r>
          </a:p>
          <a:p>
            <a:pPr algn="r"/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 jego otoczenie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ulegało przekształceniom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II wojna światowa przyniosła jeszcze większe zniszczenia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Później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pałac był użytkowany przez Gromadzką Radę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Narodową, z czasem jednak </a:t>
            </a:r>
            <a:r>
              <a:rPr lang="pl-PL" sz="1400" b="1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popadał w coraz większą ruinę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Pozostałości pałacu </a:t>
            </a:r>
            <a:endParaRPr lang="pl-PL" sz="1400" cap="small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/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 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roku na rok coraz śmielej pochłania </a:t>
            </a:r>
            <a:r>
              <a:rPr lang="pl-PL" sz="14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przyroda</a:t>
            </a:r>
            <a:r>
              <a:rPr lang="pl-PL" sz="1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" name="Przycisk akcji: Początek 4">
            <a:hlinkClick r:id="rId3" action="ppaction://hlinksldjump" highlightClick="1"/>
          </p:cNvPr>
          <p:cNvSpPr/>
          <p:nvPr/>
        </p:nvSpPr>
        <p:spPr>
          <a:xfrm>
            <a:off x="3868787" y="4568941"/>
            <a:ext cx="288032" cy="216024"/>
          </a:xfrm>
          <a:prstGeom prst="actionButtonBeginning">
            <a:avLst/>
          </a:prstGeom>
          <a:solidFill>
            <a:schemeClr val="accent6">
              <a:lumMod val="50000"/>
              <a:alpha val="4000"/>
            </a:schemeClr>
          </a:solidFill>
          <a:ln>
            <a:solidFill>
              <a:schemeClr val="bg1"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zycisk akcji: Strona główna 7">
            <a:hlinkClick r:id="" action="ppaction://hlinkshowjump?jump=firstslide" highlightClick="1"/>
          </p:cNvPr>
          <p:cNvSpPr/>
          <p:nvPr/>
        </p:nvSpPr>
        <p:spPr>
          <a:xfrm>
            <a:off x="4204467" y="4568941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984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-884634"/>
            <a:ext cx="11009400" cy="7488833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11560" y="195486"/>
            <a:ext cx="784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cap="small" dirty="0" err="1" smtClean="0">
                <a:latin typeface="Century Gothic" panose="020B0502020202020204" pitchFamily="34" charset="0"/>
              </a:rPr>
              <a:t>Juchnowszczyzna</a:t>
            </a:r>
            <a:r>
              <a:rPr lang="pl-PL" sz="4400" cap="small" dirty="0" smtClean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pl-PL" sz="2000" cap="small" dirty="0" smtClean="0">
                <a:latin typeface="Century Gothic" panose="020B0502020202020204" pitchFamily="34" charset="0"/>
              </a:rPr>
              <a:t>(Rumejki)</a:t>
            </a:r>
            <a:endParaRPr lang="pl-PL" sz="20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54501" y="1474787"/>
            <a:ext cx="8424936" cy="1384995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400" cap="small" dirty="0" smtClean="0">
                <a:latin typeface="Century Gothic" panose="020B0502020202020204" pitchFamily="34" charset="0"/>
              </a:rPr>
              <a:t>Jest to </a:t>
            </a:r>
            <a:r>
              <a:rPr lang="pl-PL" sz="1400" b="1" cap="small" dirty="0" smtClean="0">
                <a:latin typeface="Century Gothic" panose="020B0502020202020204" pitchFamily="34" charset="0"/>
              </a:rPr>
              <a:t>najstarszy zachowany w gminie dwór</a:t>
            </a:r>
            <a:r>
              <a:rPr lang="pl-PL" sz="1400" cap="small" dirty="0" smtClean="0">
                <a:latin typeface="Century Gothic" panose="020B0502020202020204" pitchFamily="34" charset="0"/>
              </a:rPr>
              <a:t>. Zbudował go na przełomie </a:t>
            </a:r>
            <a:r>
              <a:rPr lang="pl-PL" sz="1400" b="1" cap="small" dirty="0" smtClean="0">
                <a:latin typeface="Century Gothic" panose="020B0502020202020204" pitchFamily="34" charset="0"/>
              </a:rPr>
              <a:t>XVIII i XIX </a:t>
            </a:r>
            <a:r>
              <a:rPr lang="pl-PL" sz="1400" b="1" cap="small" dirty="0">
                <a:latin typeface="Century Gothic" panose="020B0502020202020204" pitchFamily="34" charset="0"/>
              </a:rPr>
              <a:t>wieku </a:t>
            </a:r>
            <a:r>
              <a:rPr lang="pl-PL" sz="1400" b="1" cap="small" dirty="0" smtClean="0">
                <a:latin typeface="Century Gothic" panose="020B0502020202020204" pitchFamily="34" charset="0"/>
              </a:rPr>
              <a:t>Dionizy Lewicki</a:t>
            </a:r>
            <a:r>
              <a:rPr lang="pl-PL" sz="1400" cap="small" dirty="0" smtClean="0">
                <a:latin typeface="Century Gothic" panose="020B0502020202020204" pitchFamily="34" charset="0"/>
              </a:rPr>
              <a:t>, </a:t>
            </a:r>
            <a:r>
              <a:rPr lang="pl-PL" sz="1400" cap="small" dirty="0" err="1" smtClean="0">
                <a:latin typeface="Century Gothic" panose="020B0502020202020204" pitchFamily="34" charset="0"/>
              </a:rPr>
              <a:t>chorążyc</a:t>
            </a:r>
            <a:r>
              <a:rPr lang="pl-PL" sz="1400" cap="small" dirty="0" smtClean="0">
                <a:latin typeface="Century Gothic" panose="020B0502020202020204" pitchFamily="34" charset="0"/>
              </a:rPr>
              <a:t> </a:t>
            </a:r>
            <a:r>
              <a:rPr lang="pl-PL" sz="1400" cap="small" dirty="0" err="1" smtClean="0">
                <a:latin typeface="Century Gothic" panose="020B0502020202020204" pitchFamily="34" charset="0"/>
              </a:rPr>
              <a:t>bracławski</a:t>
            </a:r>
            <a:r>
              <a:rPr lang="pl-PL" sz="1400" cap="small" dirty="0" smtClean="0">
                <a:latin typeface="Century Gothic" panose="020B0502020202020204" pitchFamily="34" charset="0"/>
              </a:rPr>
              <a:t>. Następnie dwór </a:t>
            </a:r>
            <a:r>
              <a:rPr lang="pl-PL" sz="1400" cap="small" dirty="0">
                <a:latin typeface="Century Gothic" panose="020B0502020202020204" pitchFamily="34" charset="0"/>
              </a:rPr>
              <a:t>przeszedł w ręce rodziny </a:t>
            </a:r>
            <a:r>
              <a:rPr lang="pl-PL" sz="1400" b="1" cap="small" dirty="0" err="1">
                <a:latin typeface="Century Gothic" panose="020B0502020202020204" pitchFamily="34" charset="0"/>
              </a:rPr>
              <a:t>Kasperewiczów</a:t>
            </a:r>
            <a:r>
              <a:rPr lang="pl-PL" sz="1400" cap="small" dirty="0">
                <a:latin typeface="Century Gothic" panose="020B0502020202020204" pitchFamily="34" charset="0"/>
              </a:rPr>
              <a:t>, którzy utracili go po powstaniu styczniowym. Od </a:t>
            </a:r>
            <a:r>
              <a:rPr lang="pl-PL" sz="1400" b="1" cap="small" dirty="0">
                <a:latin typeface="Century Gothic" panose="020B0502020202020204" pitchFamily="34" charset="0"/>
              </a:rPr>
              <a:t>1870 roku do II wojny </a:t>
            </a:r>
            <a:r>
              <a:rPr lang="pl-PL" sz="1400" cap="small" dirty="0">
                <a:latin typeface="Century Gothic" panose="020B0502020202020204" pitchFamily="34" charset="0"/>
              </a:rPr>
              <a:t>światowej właścicielami majątku była rosyjska </a:t>
            </a:r>
            <a:r>
              <a:rPr lang="pl-PL" sz="1400" cap="small" dirty="0" smtClean="0">
                <a:latin typeface="Century Gothic" panose="020B0502020202020204" pitchFamily="34" charset="0"/>
              </a:rPr>
              <a:t>rodzina </a:t>
            </a:r>
            <a:r>
              <a:rPr lang="pl-PL" sz="1400" b="1" cap="small" dirty="0">
                <a:latin typeface="Century Gothic" panose="020B0502020202020204" pitchFamily="34" charset="0"/>
              </a:rPr>
              <a:t>Lebiediewów</a:t>
            </a:r>
            <a:r>
              <a:rPr lang="pl-PL" sz="1400" cap="small" dirty="0">
                <a:latin typeface="Century Gothic" panose="020B0502020202020204" pitchFamily="34" charset="0"/>
              </a:rPr>
              <a:t>. Po nacjonalizacji we dworze urządzono szkołę rolniczą, a następnie hotel dla traktorzystów z PGR-u. Obecnie zabytek stanowi </a:t>
            </a:r>
            <a:r>
              <a:rPr lang="pl-PL" sz="1400" b="1" cap="small" dirty="0">
                <a:latin typeface="Century Gothic" panose="020B0502020202020204" pitchFamily="34" charset="0"/>
              </a:rPr>
              <a:t>własność prywatną</a:t>
            </a:r>
            <a:r>
              <a:rPr lang="pl-PL" sz="1400" cap="small" dirty="0">
                <a:latin typeface="Century Gothic" panose="020B0502020202020204" pitchFamily="34" charset="0"/>
              </a:rPr>
              <a:t>. </a:t>
            </a:r>
            <a:r>
              <a:rPr lang="pl-PL" sz="1400" cap="small" dirty="0" smtClean="0">
                <a:latin typeface="Century Gothic" panose="020B0502020202020204" pitchFamily="34" charset="0"/>
              </a:rPr>
              <a:t>Dwór </a:t>
            </a:r>
            <a:r>
              <a:rPr lang="pl-PL" sz="1400" cap="small" dirty="0">
                <a:latin typeface="Century Gothic" panose="020B0502020202020204" pitchFamily="34" charset="0"/>
              </a:rPr>
              <a:t>zachował oryginalną bryłę, wystrój elewacji oraz </a:t>
            </a:r>
            <a:r>
              <a:rPr lang="pl-PL" sz="1400" cap="small" dirty="0" smtClean="0">
                <a:latin typeface="Century Gothic" panose="020B0502020202020204" pitchFamily="34" charset="0"/>
              </a:rPr>
              <a:t>w </a:t>
            </a:r>
            <a:r>
              <a:rPr lang="pl-PL" sz="1400" cap="small" dirty="0">
                <a:latin typeface="Century Gothic" panose="020B0502020202020204" pitchFamily="34" charset="0"/>
              </a:rPr>
              <a:t>dużej </a:t>
            </a:r>
            <a:r>
              <a:rPr lang="pl-PL" sz="1400" cap="small" dirty="0" smtClean="0">
                <a:latin typeface="Century Gothic" panose="020B0502020202020204" pitchFamily="34" charset="0"/>
              </a:rPr>
              <a:t>mierze </a:t>
            </a:r>
            <a:r>
              <a:rPr lang="pl-PL" sz="1400" cap="small" dirty="0">
                <a:latin typeface="Century Gothic" panose="020B0502020202020204" pitchFamily="34" charset="0"/>
              </a:rPr>
              <a:t>rozplanowanie </a:t>
            </a:r>
            <a:r>
              <a:rPr lang="pl-PL" sz="1400" cap="small" dirty="0" smtClean="0">
                <a:latin typeface="Century Gothic" panose="020B0502020202020204" pitchFamily="34" charset="0"/>
              </a:rPr>
              <a:t>wnętrz.</a:t>
            </a:r>
            <a:endParaRPr lang="pl-PL" sz="1400" cap="small" dirty="0">
              <a:latin typeface="Century Gothic" panose="020B0502020202020204" pitchFamily="34" charset="0"/>
            </a:endParaRPr>
          </a:p>
        </p:txBody>
      </p:sp>
      <p:sp>
        <p:nvSpPr>
          <p:cNvPr id="5" name="Przycisk akcji: Początek 4">
            <a:hlinkClick r:id="rId3" action="ppaction://hlinksldjump" highlightClick="1"/>
          </p:cNvPr>
          <p:cNvSpPr/>
          <p:nvPr/>
        </p:nvSpPr>
        <p:spPr>
          <a:xfrm>
            <a:off x="8368042" y="2643758"/>
            <a:ext cx="288032" cy="216024"/>
          </a:xfrm>
          <a:prstGeom prst="actionButtonBeginning">
            <a:avLst/>
          </a:prstGeom>
          <a:solidFill>
            <a:schemeClr val="bg1">
              <a:lumMod val="85000"/>
              <a:alpha val="23000"/>
            </a:schemeClr>
          </a:solidFill>
          <a:ln>
            <a:solidFill>
              <a:schemeClr val="bg1">
                <a:lumMod val="75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" action="ppaction://hlinkshowjump?jump=firstslide" highlightClick="1"/>
          </p:cNvPr>
          <p:cNvSpPr/>
          <p:nvPr/>
        </p:nvSpPr>
        <p:spPr>
          <a:xfrm>
            <a:off x="8066710" y="2643758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376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cap="small" dirty="0" smtClean="0">
                <a:latin typeface="Century Gothic" panose="020B0502020202020204" pitchFamily="34" charset="0"/>
              </a:rPr>
              <a:t>Świątynie</a:t>
            </a:r>
            <a:endParaRPr lang="pl-PL" cap="small" dirty="0">
              <a:latin typeface="Century Gothic" panose="020B0502020202020204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611560" y="1197297"/>
            <a:ext cx="71287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cap="small" dirty="0" smtClean="0">
                <a:hlinkClick r:id="rId3" action="ppaction://hlinksldjump"/>
              </a:rPr>
              <a:t>Kościół p.w. Świętej Trójcy w Juchnowcu</a:t>
            </a:r>
            <a:endParaRPr lang="pl-PL" cap="small" dirty="0" smtClean="0"/>
          </a:p>
          <a:p>
            <a:endParaRPr lang="pl-PL" cap="small" dirty="0"/>
          </a:p>
          <a:p>
            <a:r>
              <a:rPr lang="pl-PL" cap="small" dirty="0" smtClean="0">
                <a:hlinkClick r:id="rId4" action="ppaction://hlinksldjump"/>
              </a:rPr>
              <a:t>Kościół p.w. Niepokalanego Poczęcia NMP w Tryczówce</a:t>
            </a:r>
            <a:endParaRPr lang="pl-PL" cap="small" dirty="0" smtClean="0"/>
          </a:p>
          <a:p>
            <a:endParaRPr lang="pl-PL" cap="small" dirty="0"/>
          </a:p>
          <a:p>
            <a:r>
              <a:rPr lang="pl-PL" cap="small" dirty="0" smtClean="0">
                <a:hlinkClick r:id="rId5" action="ppaction://hlinksldjump"/>
              </a:rPr>
              <a:t>Cerkiew p.w. Podwyższenia Krzyża Pańskiego w Kożanach</a:t>
            </a:r>
            <a:endParaRPr lang="pl-PL" cap="small" dirty="0"/>
          </a:p>
        </p:txBody>
      </p:sp>
      <p:sp>
        <p:nvSpPr>
          <p:cNvPr id="4" name="Przycisk akcji: Strona główna 3">
            <a:hlinkClick r:id="" action="ppaction://hlinkshowjump?jump=firstslide" highlightClick="1"/>
          </p:cNvPr>
          <p:cNvSpPr/>
          <p:nvPr/>
        </p:nvSpPr>
        <p:spPr>
          <a:xfrm>
            <a:off x="755576" y="2931790"/>
            <a:ext cx="216024" cy="216024"/>
          </a:xfrm>
          <a:prstGeom prst="actionButtonHome">
            <a:avLst/>
          </a:prstGeom>
          <a:solidFill>
            <a:schemeClr val="accent5">
              <a:lumMod val="20000"/>
              <a:lumOff val="80000"/>
              <a:alpha val="6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763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506592"/>
            <a:ext cx="9180512" cy="688538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05272" y="123478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Kościół p.w. Świętej </a:t>
            </a:r>
            <a:r>
              <a:rPr lang="pl-PL" sz="36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Trójcy </a:t>
            </a:r>
          </a:p>
          <a:p>
            <a:pPr algn="ctr"/>
            <a:r>
              <a:rPr lang="pl-PL" sz="36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w</a:t>
            </a:r>
            <a:r>
              <a:rPr lang="pl-PL" sz="3600" cap="sm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Juchnowcu Kościelnym</a:t>
            </a:r>
            <a:endParaRPr lang="pl-PL" sz="3600" cap="smal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860032" y="1275606"/>
            <a:ext cx="4176464" cy="3754874"/>
          </a:xfrm>
          <a:prstGeom prst="rect">
            <a:avLst/>
          </a:prstGeom>
          <a:solidFill>
            <a:schemeClr val="accent5">
              <a:lumMod val="60000"/>
              <a:lumOff val="4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400" cap="small" dirty="0">
                <a:latin typeface="Century Gothic" panose="020B0502020202020204" pitchFamily="34" charset="0"/>
              </a:rPr>
              <a:t>Kościół usytuowany jest w </a:t>
            </a:r>
            <a:r>
              <a:rPr lang="pl-PL" sz="1400" b="1" cap="small" dirty="0">
                <a:latin typeface="Century Gothic" panose="020B0502020202020204" pitchFamily="34" charset="0"/>
              </a:rPr>
              <a:t>centrum wsi, na terenie otoczonego murem cmentarza</a:t>
            </a:r>
            <a:r>
              <a:rPr lang="pl-PL" sz="1400" cap="small" dirty="0">
                <a:latin typeface="Century Gothic" panose="020B0502020202020204" pitchFamily="34" charset="0"/>
              </a:rPr>
              <a:t>, prezbiterium skierowany na południowy zachód. Jego budowę rozpoczęto w </a:t>
            </a:r>
            <a:r>
              <a:rPr lang="pl-PL" sz="1400" b="1" cap="small" dirty="0">
                <a:latin typeface="Century Gothic" panose="020B0502020202020204" pitchFamily="34" charset="0"/>
              </a:rPr>
              <a:t>1764 roku </a:t>
            </a:r>
            <a:r>
              <a:rPr lang="pl-PL" sz="1400" cap="small" dirty="0">
                <a:latin typeface="Century Gothic" panose="020B0502020202020204" pitchFamily="34" charset="0"/>
              </a:rPr>
              <a:t>na miejscu poprzedniej świątyni, lecz z powodu braku środków ciągnęła się ona długo – aż do początku kolejnego stulecia. </a:t>
            </a:r>
            <a:r>
              <a:rPr lang="pl-PL" sz="1400" b="1" cap="small" dirty="0">
                <a:latin typeface="Century Gothic" panose="020B0502020202020204" pitchFamily="34" charset="0"/>
              </a:rPr>
              <a:t>W 1819 roku rozpoczęto budowę wieży</a:t>
            </a:r>
            <a:r>
              <a:rPr lang="pl-PL" sz="1400" cap="small" dirty="0">
                <a:latin typeface="Century Gothic" panose="020B0502020202020204" pitchFamily="34" charset="0"/>
              </a:rPr>
              <a:t>, którą ukończono następnego </a:t>
            </a:r>
            <a:r>
              <a:rPr lang="pl-PL" sz="1400" cap="small" dirty="0" smtClean="0">
                <a:latin typeface="Century Gothic" panose="020B0502020202020204" pitchFamily="34" charset="0"/>
              </a:rPr>
              <a:t>roku. </a:t>
            </a:r>
            <a:r>
              <a:rPr lang="pl-PL" sz="1400" cap="small" dirty="0">
                <a:latin typeface="Century Gothic" panose="020B0502020202020204" pitchFamily="34" charset="0"/>
              </a:rPr>
              <a:t>Niemal sto lat później dokonano </a:t>
            </a:r>
            <a:r>
              <a:rPr lang="pl-PL" sz="1400" b="1" cap="small" dirty="0">
                <a:latin typeface="Century Gothic" panose="020B0502020202020204" pitchFamily="34" charset="0"/>
              </a:rPr>
              <a:t>rozbudowy kościoła </a:t>
            </a:r>
            <a:r>
              <a:rPr lang="pl-PL" sz="1400" cap="small" dirty="0">
                <a:latin typeface="Century Gothic" panose="020B0502020202020204" pitchFamily="34" charset="0"/>
              </a:rPr>
              <a:t>znacznie go powiększając o </a:t>
            </a:r>
            <a:r>
              <a:rPr lang="pl-PL" sz="1400" b="1" cap="small" dirty="0">
                <a:latin typeface="Century Gothic" panose="020B0502020202020204" pitchFamily="34" charset="0"/>
              </a:rPr>
              <a:t>nową wieżę dostawioną do fasady</a:t>
            </a:r>
            <a:r>
              <a:rPr lang="pl-PL" sz="1400" cap="small" dirty="0">
                <a:latin typeface="Century Gothic" panose="020B0502020202020204" pitchFamily="34" charset="0"/>
              </a:rPr>
              <a:t>. Przebudowano wówczas także ściany boczne, okna oraz nadbudowano piętro nad zakrystią. II wojnę światową świątynia przetrwała bez większych strat. W 1971 roku jej wnętrze zostało pokryte </a:t>
            </a:r>
            <a:r>
              <a:rPr lang="pl-PL" sz="1400" b="1" cap="small" dirty="0">
                <a:latin typeface="Century Gothic" panose="020B0502020202020204" pitchFamily="34" charset="0"/>
              </a:rPr>
              <a:t>polichromią</a:t>
            </a:r>
            <a:r>
              <a:rPr lang="pl-PL" sz="1400" cap="small" dirty="0">
                <a:latin typeface="Century Gothic" panose="020B0502020202020204" pitchFamily="34" charset="0"/>
              </a:rPr>
              <a:t> autorstwa Józefa </a:t>
            </a:r>
            <a:r>
              <a:rPr lang="pl-PL" sz="1400" cap="small" dirty="0" err="1">
                <a:latin typeface="Century Gothic" panose="020B0502020202020204" pitchFamily="34" charset="0"/>
              </a:rPr>
              <a:t>Łotowskiego</a:t>
            </a:r>
            <a:r>
              <a:rPr lang="pl-PL" sz="1400" cap="small" dirty="0"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2" name="Przycisk akcji: Początek 1">
            <a:hlinkClick r:id="rId3" action="ppaction://hlinksldjump" highlightClick="1"/>
          </p:cNvPr>
          <p:cNvSpPr/>
          <p:nvPr/>
        </p:nvSpPr>
        <p:spPr>
          <a:xfrm>
            <a:off x="4860032" y="4803998"/>
            <a:ext cx="288032" cy="226482"/>
          </a:xfrm>
          <a:prstGeom prst="actionButtonBeginning">
            <a:avLst/>
          </a:prstGeom>
          <a:noFill/>
          <a:ln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" action="ppaction://hlinkshowjump?jump=firstslide" highlightClick="1"/>
          </p:cNvPr>
          <p:cNvSpPr/>
          <p:nvPr/>
        </p:nvSpPr>
        <p:spPr>
          <a:xfrm>
            <a:off x="5148064" y="4809227"/>
            <a:ext cx="301332" cy="216024"/>
          </a:xfrm>
          <a:prstGeom prst="actionButtonHome">
            <a:avLst/>
          </a:prstGeom>
          <a:solidFill>
            <a:schemeClr val="bg1">
              <a:alpha val="1000"/>
            </a:schemeClr>
          </a:solidFill>
          <a:ln>
            <a:solidFill>
              <a:schemeClr val="bg1"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508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682</TotalTime>
  <Words>2594</Words>
  <Application>Microsoft Office PowerPoint</Application>
  <PresentationFormat>Pokaz na ekranie (16:9)</PresentationFormat>
  <Paragraphs>212</Paragraphs>
  <Slides>45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46" baseType="lpstr">
      <vt:lpstr>Motyw pakietu Office</vt:lpstr>
      <vt:lpstr>Prezentacja programu PowerPoint</vt:lpstr>
      <vt:lpstr>Dwory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Świątynie</vt:lpstr>
      <vt:lpstr>Prezentacja programu PowerPoint</vt:lpstr>
      <vt:lpstr>Prezentacja programu PowerPoint</vt:lpstr>
      <vt:lpstr>Prezentacja programu PowerPoint</vt:lpstr>
      <vt:lpstr>Kapliczki</vt:lpstr>
      <vt:lpstr>Kapliczka w Solniczkach</vt:lpstr>
      <vt:lpstr>Kapliczka w Koplanach</vt:lpstr>
      <vt:lpstr>Kapliczka z figurą św. Onufrego</vt:lpstr>
      <vt:lpstr>Kapliczka w Szerenosach</vt:lpstr>
      <vt:lpstr>Kapliczka w Klewinowie</vt:lpstr>
      <vt:lpstr>Kapliczka w Złotnikach</vt:lpstr>
      <vt:lpstr>Kapliczka w Wojszkach</vt:lpstr>
      <vt:lpstr>Kapliczka w Kożanach</vt:lpstr>
      <vt:lpstr>Kapliczka w Zajączkach</vt:lpstr>
      <vt:lpstr>Cmentarze</vt:lpstr>
      <vt:lpstr>Cmentarz parafialny w Juchnowcu Kościelnym</vt:lpstr>
      <vt:lpstr>Kaplica grobowa Nowickich</vt:lpstr>
      <vt:lpstr>Zabytki archeologiczne</vt:lpstr>
      <vt:lpstr>kurhany w Rostołtach</vt:lpstr>
      <vt:lpstr>grodzisko w Zajączkach</vt:lpstr>
      <vt:lpstr>Ciekawe miejsca</vt:lpstr>
      <vt:lpstr>Wojszki</vt:lpstr>
      <vt:lpstr>Frampol</vt:lpstr>
      <vt:lpstr>Dolina Narwi</vt:lpstr>
      <vt:lpstr>Szlaki turystyczne</vt:lpstr>
      <vt:lpstr>Szlak podmiejskich rezydencji</vt:lpstr>
      <vt:lpstr>Szlak Konopielki</vt:lpstr>
      <vt:lpstr>Podlaski Szlak Bociani</vt:lpstr>
      <vt:lpstr>Obwodnica rowerowa gminy Juchnowiec Kościelny</vt:lpstr>
      <vt:lpstr>Nie tylko Juchnowiec,  czyli atrakcje w sąsiedztwie</vt:lpstr>
      <vt:lpstr>Zwierki</vt:lpstr>
      <vt:lpstr>Zabłudów</vt:lpstr>
      <vt:lpstr>Most na Narwi w pobliżu Ryboł</vt:lpstr>
      <vt:lpstr>Suraż</vt:lpstr>
      <vt:lpstr>Nawia – wczesnośredniowieczna osada słowiańska</vt:lpstr>
      <vt:lpstr>Narwiański Park Narodowy</vt:lpstr>
      <vt:lpstr>Dworek myśliwski – Turośń Kościelna</vt:lpstr>
      <vt:lpstr>Źródła fotografii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Julka</dc:creator>
  <cp:lastModifiedBy>ADMIN</cp:lastModifiedBy>
  <cp:revision>58</cp:revision>
  <dcterms:created xsi:type="dcterms:W3CDTF">2019-09-04T12:35:45Z</dcterms:created>
  <dcterms:modified xsi:type="dcterms:W3CDTF">2019-10-04T11:20:45Z</dcterms:modified>
</cp:coreProperties>
</file>